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1"/>
  </p:notesMasterIdLst>
  <p:sldIdLst>
    <p:sldId id="257" r:id="rId2"/>
    <p:sldId id="300" r:id="rId3"/>
    <p:sldId id="299" r:id="rId4"/>
    <p:sldId id="326" r:id="rId5"/>
    <p:sldId id="303" r:id="rId6"/>
    <p:sldId id="310" r:id="rId7"/>
    <p:sldId id="311" r:id="rId8"/>
    <p:sldId id="312" r:id="rId9"/>
    <p:sldId id="308" r:id="rId10"/>
    <p:sldId id="309" r:id="rId11"/>
    <p:sldId id="302" r:id="rId12"/>
    <p:sldId id="316" r:id="rId13"/>
    <p:sldId id="317" r:id="rId14"/>
    <p:sldId id="318" r:id="rId15"/>
    <p:sldId id="319" r:id="rId16"/>
    <p:sldId id="322" r:id="rId17"/>
    <p:sldId id="323" r:id="rId18"/>
    <p:sldId id="286" r:id="rId19"/>
    <p:sldId id="320" r:id="rId20"/>
    <p:sldId id="324" r:id="rId21"/>
    <p:sldId id="321" r:id="rId22"/>
    <p:sldId id="287" r:id="rId23"/>
    <p:sldId id="289" r:id="rId24"/>
    <p:sldId id="290" r:id="rId25"/>
    <p:sldId id="291" r:id="rId26"/>
    <p:sldId id="292" r:id="rId27"/>
    <p:sldId id="295" r:id="rId28"/>
    <p:sldId id="297" r:id="rId29"/>
    <p:sldId id="32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804" y="-102"/>
      </p:cViewPr>
      <p:guideLst>
        <p:guide orient="horz" pos="2160"/>
        <p:guide pos="2880"/>
      </p:guideLst>
    </p:cSldViewPr>
  </p:slideViewPr>
  <p:notesTextViewPr>
    <p:cViewPr>
      <p:scale>
        <a:sx n="1" d="1"/>
        <a:sy n="1" d="1"/>
      </p:scale>
      <p:origin x="0" y="0"/>
    </p:cViewPr>
  </p:notesTextViewPr>
  <p:sorterViewPr>
    <p:cViewPr>
      <p:scale>
        <a:sx n="150" d="100"/>
        <a:sy n="150" d="100"/>
      </p:scale>
      <p:origin x="0" y="1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A104F-5FB9-479D-9214-4B5403AC023E}" type="datetimeFigureOut">
              <a:rPr lang="en-GB" smtClean="0"/>
              <a:t>21/09/2014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FD54C-DF4B-4532-B4DF-65067E79C0AA}" type="slidenum">
              <a:rPr lang="en-GB" smtClean="0"/>
              <a:t>‹#›</a:t>
            </a:fld>
            <a:endParaRPr lang="en-GB"/>
          </a:p>
        </p:txBody>
      </p:sp>
    </p:spTree>
    <p:extLst>
      <p:ext uri="{BB962C8B-B14F-4D97-AF65-F5344CB8AC3E}">
        <p14:creationId xmlns:p14="http://schemas.microsoft.com/office/powerpoint/2010/main" val="75882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4C684A-3314-45ED-8C25-21DD75916CAD}" type="slidenum">
              <a:rPr lang="en-US"/>
              <a:pPr/>
              <a:t>9</a:t>
            </a:fld>
            <a:endParaRPr lang="en-US"/>
          </a:p>
        </p:txBody>
      </p:sp>
      <p:sp>
        <p:nvSpPr>
          <p:cNvPr id="52226"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8363ACAC-EE90-4360-9C44-C8EB3CC843E0}" type="slidenum">
              <a:rPr lang="en-US" sz="1200">
                <a:latin typeface="Times New Roman" pitchFamily="18" charset="0"/>
              </a:rPr>
              <a:pPr algn="r" eaLnBrk="1" hangingPunct="1"/>
              <a:t>9</a:t>
            </a:fld>
            <a:endParaRPr lang="en-US" sz="1200">
              <a:latin typeface="Times New Roman" pitchFamily="18" charset="0"/>
            </a:endParaRPr>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73332BD-B46C-49F2-AA1C-2793B8848C2C}" type="slidenum">
              <a:rPr lang="en-US"/>
              <a:pPr/>
              <a:t>15</a:t>
            </a:fld>
            <a:endParaRPr lang="en-US"/>
          </a:p>
        </p:txBody>
      </p:sp>
      <p:sp>
        <p:nvSpPr>
          <p:cNvPr id="83970"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B0028941-B321-45D5-82E2-B4231F73050F}" type="slidenum">
              <a:rPr lang="en-US" sz="1200">
                <a:latin typeface="Times New Roman" pitchFamily="18" charset="0"/>
              </a:rPr>
              <a:pPr algn="r" eaLnBrk="1" hangingPunct="1"/>
              <a:t>15</a:t>
            </a:fld>
            <a:endParaRPr lang="en-US" sz="1200">
              <a:latin typeface="Times New Roman" pitchFamily="18" charset="0"/>
            </a:endParaRPr>
          </a:p>
        </p:txBody>
      </p:sp>
      <p:sp>
        <p:nvSpPr>
          <p:cNvPr id="83971" name="Rectangle 2"/>
          <p:cNvSpPr>
            <a:spLocks noGrp="1" noRot="1" noChangeAspect="1" noChangeArrowheads="1" noTextEdit="1"/>
          </p:cNvSpPr>
          <p:nvPr>
            <p:ph type="sldImg"/>
          </p:nvPr>
        </p:nvSpPr>
        <p:spPr>
          <a:xfrm>
            <a:off x="1143000" y="685800"/>
            <a:ext cx="4572000" cy="3429000"/>
          </a:xfrm>
          <a:ln/>
        </p:spPr>
      </p:sp>
      <p:sp>
        <p:nvSpPr>
          <p:cNvPr id="83972"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D650199-17CC-42E0-A8D2-91E20EB8FCED}" type="slidenum">
              <a:rPr lang="en-US"/>
              <a:pPr/>
              <a:t>19</a:t>
            </a:fld>
            <a:endParaRPr lang="en-US"/>
          </a:p>
        </p:txBody>
      </p:sp>
      <p:sp>
        <p:nvSpPr>
          <p:cNvPr id="121858"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7FDEDE56-7AB8-435F-8548-3DE1D95EEC81}" type="slidenum">
              <a:rPr lang="en-US" sz="1200">
                <a:latin typeface="Times New Roman" pitchFamily="18" charset="0"/>
              </a:rPr>
              <a:pPr algn="r" eaLnBrk="1" hangingPunct="1"/>
              <a:t>19</a:t>
            </a:fld>
            <a:endParaRPr lang="en-US" sz="1200">
              <a:latin typeface="Times New Roman" pitchFamily="18" charset="0"/>
            </a:endParaRPr>
          </a:p>
        </p:txBody>
      </p:sp>
      <p:sp>
        <p:nvSpPr>
          <p:cNvPr id="121859" name="Rectangle 2"/>
          <p:cNvSpPr>
            <a:spLocks noGrp="1" noRot="1" noChangeAspect="1" noChangeArrowheads="1" noTextEdit="1"/>
          </p:cNvSpPr>
          <p:nvPr>
            <p:ph type="sldImg"/>
          </p:nvPr>
        </p:nvSpPr>
        <p:spPr>
          <a:xfrm>
            <a:off x="1143000" y="685800"/>
            <a:ext cx="4572000" cy="3429000"/>
          </a:xfrm>
          <a:ln/>
        </p:spPr>
      </p:sp>
      <p:sp>
        <p:nvSpPr>
          <p:cNvPr id="121860"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3238CE2-2F8D-4FB3-9BE8-5A0A96313D6C}" type="slidenum">
              <a:rPr lang="en-US"/>
              <a:pPr/>
              <a:t>22</a:t>
            </a:fld>
            <a:endParaRPr lang="en-US"/>
          </a:p>
        </p:txBody>
      </p:sp>
      <p:sp>
        <p:nvSpPr>
          <p:cNvPr id="106498"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5B94CA76-90D7-4BE1-B198-65B01FF0D3E9}" type="slidenum">
              <a:rPr lang="en-US" sz="1200">
                <a:latin typeface="Times New Roman" pitchFamily="18" charset="0"/>
              </a:rPr>
              <a:pPr algn="r" eaLnBrk="1" hangingPunct="1"/>
              <a:t>22</a:t>
            </a:fld>
            <a:endParaRPr lang="en-US" sz="1200">
              <a:latin typeface="Times New Roman" pitchFamily="18" charset="0"/>
            </a:endParaRPr>
          </a:p>
        </p:txBody>
      </p:sp>
      <p:sp>
        <p:nvSpPr>
          <p:cNvPr id="106499" name="Rectangle 2"/>
          <p:cNvSpPr>
            <a:spLocks noGrp="1" noRot="1" noChangeAspect="1" noChangeArrowheads="1" noTextEdit="1"/>
          </p:cNvSpPr>
          <p:nvPr>
            <p:ph type="sldImg"/>
          </p:nvPr>
        </p:nvSpPr>
        <p:spPr>
          <a:xfrm>
            <a:off x="1143000" y="685800"/>
            <a:ext cx="4572000" cy="3429000"/>
          </a:xfrm>
          <a:ln/>
        </p:spPr>
      </p:sp>
      <p:sp>
        <p:nvSpPr>
          <p:cNvPr id="106500"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89E90F4-6988-48BF-97B2-597776B870CB}" type="slidenum">
              <a:rPr lang="en-US"/>
              <a:pPr/>
              <a:t>23</a:t>
            </a:fld>
            <a:endParaRPr lang="en-US"/>
          </a:p>
        </p:txBody>
      </p:sp>
      <p:sp>
        <p:nvSpPr>
          <p:cNvPr id="118786"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AD0EBB74-566C-4887-9FB9-9329ED5F4F75}" type="slidenum">
              <a:rPr lang="en-US" sz="1200">
                <a:latin typeface="Times New Roman" pitchFamily="18" charset="0"/>
              </a:rPr>
              <a:pPr algn="r" eaLnBrk="1" hangingPunct="1"/>
              <a:t>23</a:t>
            </a:fld>
            <a:endParaRPr lang="en-US" sz="1200">
              <a:latin typeface="Times New Roman" pitchFamily="18" charset="0"/>
            </a:endParaRPr>
          </a:p>
        </p:txBody>
      </p:sp>
      <p:sp>
        <p:nvSpPr>
          <p:cNvPr id="118787" name="Rectangle 2"/>
          <p:cNvSpPr>
            <a:spLocks noGrp="1" noRot="1" noChangeAspect="1" noChangeArrowheads="1" noTextEdit="1"/>
          </p:cNvSpPr>
          <p:nvPr>
            <p:ph type="sldImg"/>
          </p:nvPr>
        </p:nvSpPr>
        <p:spPr>
          <a:xfrm>
            <a:off x="1143000" y="685800"/>
            <a:ext cx="4572000" cy="3429000"/>
          </a:xfrm>
          <a:ln/>
        </p:spPr>
      </p:sp>
      <p:sp>
        <p:nvSpPr>
          <p:cNvPr id="118788"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85CEEB1-91E9-44B2-B24E-C8090A91D099}" type="slidenum">
              <a:rPr lang="en-US"/>
              <a:pPr/>
              <a:t>24</a:t>
            </a:fld>
            <a:endParaRPr lang="en-US"/>
          </a:p>
        </p:txBody>
      </p:sp>
      <p:sp>
        <p:nvSpPr>
          <p:cNvPr id="123906"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C5F1E89C-7EF6-424E-902C-2D50318A4CF8}" type="slidenum">
              <a:rPr lang="en-US" sz="1200">
                <a:latin typeface="Times New Roman" pitchFamily="18" charset="0"/>
              </a:rPr>
              <a:pPr algn="r" eaLnBrk="1" hangingPunct="1"/>
              <a:t>24</a:t>
            </a:fld>
            <a:endParaRPr lang="en-US" sz="1200">
              <a:latin typeface="Times New Roman" pitchFamily="18" charset="0"/>
            </a:endParaRPr>
          </a:p>
        </p:txBody>
      </p:sp>
      <p:sp>
        <p:nvSpPr>
          <p:cNvPr id="123907" name="Rectangle 2"/>
          <p:cNvSpPr>
            <a:spLocks noGrp="1" noRot="1" noChangeAspect="1" noChangeArrowheads="1" noTextEdit="1"/>
          </p:cNvSpPr>
          <p:nvPr>
            <p:ph type="sldImg"/>
          </p:nvPr>
        </p:nvSpPr>
        <p:spPr>
          <a:xfrm>
            <a:off x="1143000" y="685800"/>
            <a:ext cx="4572000" cy="3429000"/>
          </a:xfrm>
          <a:ln/>
        </p:spPr>
      </p:sp>
      <p:sp>
        <p:nvSpPr>
          <p:cNvPr id="123908"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AB77FF-EB79-46AC-9AC4-D3F36555EBDC}" type="slidenum">
              <a:rPr lang="en-US"/>
              <a:pPr/>
              <a:t>25</a:t>
            </a:fld>
            <a:endParaRPr lang="en-US"/>
          </a:p>
        </p:txBody>
      </p:sp>
      <p:sp>
        <p:nvSpPr>
          <p:cNvPr id="75778" name="Rectangle 7"/>
          <p:cNvSpPr txBox="1">
            <a:spLocks noGrp="1"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eaLnBrk="1" hangingPunct="1"/>
            <a:fld id="{2D02F7A1-DC6B-4A95-826B-BFDFF1CA0040}" type="slidenum">
              <a:rPr lang="en-US" sz="1200">
                <a:latin typeface="Times New Roman" pitchFamily="18" charset="0"/>
              </a:rPr>
              <a:pPr algn="r" eaLnBrk="1" hangingPunct="1"/>
              <a:t>25</a:t>
            </a:fld>
            <a:endParaRPr lang="en-US" sz="1200">
              <a:latin typeface="Times New Roman" pitchFamily="18" charset="0"/>
            </a:endParaRPr>
          </a:p>
        </p:txBody>
      </p:sp>
      <p:sp>
        <p:nvSpPr>
          <p:cNvPr id="75779" name="Rectangle 2"/>
          <p:cNvSpPr>
            <a:spLocks noGrp="1" noRot="1" noChangeAspect="1" noChangeArrowheads="1" noTextEdit="1"/>
          </p:cNvSpPr>
          <p:nvPr>
            <p:ph type="sldImg"/>
          </p:nvPr>
        </p:nvSpPr>
        <p:spPr>
          <a:xfrm>
            <a:off x="1143000" y="685800"/>
            <a:ext cx="4572000" cy="3429000"/>
          </a:xfrm>
          <a:ln/>
        </p:spPr>
      </p:sp>
      <p:sp>
        <p:nvSpPr>
          <p:cNvPr id="75780"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45CFEB-3F97-4A8F-B1A7-B0A4D781DB5E}" type="datetimeFigureOut">
              <a:rPr lang="en-GB" smtClean="0"/>
              <a:t>21/09/2014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CFEB-3F97-4A8F-B1A7-B0A4D781DB5E}" type="datetimeFigureOut">
              <a:rPr lang="en-GB" smtClean="0"/>
              <a:t>21/09/2014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CFEB-3F97-4A8F-B1A7-B0A4D781DB5E}" type="datetimeFigureOut">
              <a:rPr lang="en-GB" smtClean="0"/>
              <a:t>21/09/2014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CFEB-3F97-4A8F-B1A7-B0A4D781DB5E}" type="datetimeFigureOut">
              <a:rPr lang="en-GB" smtClean="0"/>
              <a:t>21/09/2014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45CFEB-3F97-4A8F-B1A7-B0A4D781DB5E}" type="datetimeFigureOut">
              <a:rPr lang="en-GB" smtClean="0"/>
              <a:t>21/09/2014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45CFEB-3F97-4A8F-B1A7-B0A4D781DB5E}" type="datetimeFigureOut">
              <a:rPr lang="en-GB" smtClean="0"/>
              <a:t>21/09/2014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45CFEB-3F97-4A8F-B1A7-B0A4D781DB5E}" type="datetimeFigureOut">
              <a:rPr lang="en-GB" smtClean="0"/>
              <a:t>21/09/2014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45CFEB-3F97-4A8F-B1A7-B0A4D781DB5E}" type="datetimeFigureOut">
              <a:rPr lang="en-GB" smtClean="0"/>
              <a:t>21/09/2014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5CFEB-3F97-4A8F-B1A7-B0A4D781DB5E}" type="datetimeFigureOut">
              <a:rPr lang="en-GB" smtClean="0"/>
              <a:t>21/09/2014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40AA9F-C30B-4571-A71D-FFD861CDD50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5CFEB-3F97-4A8F-B1A7-B0A4D781DB5E}" type="datetimeFigureOut">
              <a:rPr lang="en-GB" smtClean="0"/>
              <a:t>21/09/2014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40AA9F-C30B-4571-A71D-FFD861CDD508}"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745CFEB-3F97-4A8F-B1A7-B0A4D781DB5E}" type="datetimeFigureOut">
              <a:rPr lang="en-GB" smtClean="0"/>
              <a:t>21/09/2014</a:t>
            </a:fld>
            <a:endParaRPr lang="en-GB"/>
          </a:p>
        </p:txBody>
      </p:sp>
      <p:sp>
        <p:nvSpPr>
          <p:cNvPr id="9" name="Slide Number Placeholder 8"/>
          <p:cNvSpPr>
            <a:spLocks noGrp="1"/>
          </p:cNvSpPr>
          <p:nvPr>
            <p:ph type="sldNum" sz="quarter" idx="11"/>
          </p:nvPr>
        </p:nvSpPr>
        <p:spPr/>
        <p:txBody>
          <a:bodyPr/>
          <a:lstStyle/>
          <a:p>
            <a:fld id="{5040AA9F-C30B-4571-A71D-FFD861CDD50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40AA9F-C30B-4571-A71D-FFD861CDD508}"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745CFEB-3F97-4A8F-B1A7-B0A4D781DB5E}" type="datetimeFigureOut">
              <a:rPr lang="en-GB" smtClean="0"/>
              <a:t>21/09/2014</a:t>
            </a:fld>
            <a:endParaRPr lang="en-GB"/>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PowerPoint_Slide1.sldx"/></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sz="3000" b="1" dirty="0" smtClean="0"/>
              <a:t>Partner reward – a help or a hindrance to effective </a:t>
            </a:r>
            <a:r>
              <a:rPr lang="en-GB" sz="3000" b="1" smtClean="0"/>
              <a:t>business development?</a:t>
            </a:r>
            <a:endParaRPr lang="en-GB" sz="3000" b="1" dirty="0"/>
          </a:p>
        </p:txBody>
      </p:sp>
      <p:sp>
        <p:nvSpPr>
          <p:cNvPr id="3" name="Subtitle 2"/>
          <p:cNvSpPr>
            <a:spLocks noGrp="1"/>
          </p:cNvSpPr>
          <p:nvPr>
            <p:ph type="subTitle" idx="1"/>
          </p:nvPr>
        </p:nvSpPr>
        <p:spPr/>
        <p:txBody>
          <a:bodyPr>
            <a:normAutofit fontScale="92500" lnSpcReduction="20000"/>
          </a:bodyPr>
          <a:lstStyle/>
          <a:p>
            <a:pPr algn="l"/>
            <a:r>
              <a:rPr lang="en-GB" sz="2400" dirty="0"/>
              <a:t>Peter Scott</a:t>
            </a:r>
          </a:p>
          <a:p>
            <a:pPr algn="l"/>
            <a:r>
              <a:rPr lang="en-GB" sz="2400" dirty="0"/>
              <a:t>Peter Scott Consulting</a:t>
            </a:r>
          </a:p>
          <a:p>
            <a:pPr algn="l"/>
            <a:r>
              <a:rPr lang="en-GB" sz="2400" dirty="0">
                <a:hlinkClick r:id="rId2"/>
              </a:rPr>
              <a:t>www.peterscottconsult.co.uk</a:t>
            </a:r>
            <a:r>
              <a:rPr lang="en-GB" sz="2400" dirty="0"/>
              <a:t>  </a:t>
            </a:r>
          </a:p>
          <a:p>
            <a:pPr algn="l"/>
            <a:endParaRPr lang="en-GB" sz="2400" dirty="0"/>
          </a:p>
        </p:txBody>
      </p:sp>
    </p:spTree>
    <p:extLst>
      <p:ext uri="{BB962C8B-B14F-4D97-AF65-F5344CB8AC3E}">
        <p14:creationId xmlns:p14="http://schemas.microsoft.com/office/powerpoint/2010/main" val="1988094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Is EFFECTIVE business development a priority for you?</a:t>
            </a:r>
            <a:endParaRPr lang="en-GB" sz="28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z="2400" dirty="0" smtClean="0"/>
              <a:t>If so, how do you define ‘</a:t>
            </a:r>
            <a:r>
              <a:rPr lang="en-GB" sz="2400" b="1" dirty="0" smtClean="0"/>
              <a:t>effective’ </a:t>
            </a:r>
            <a:r>
              <a:rPr lang="en-GB" sz="2400" dirty="0" smtClean="0"/>
              <a:t>business development?</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 you measure it?</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 you measure INPUT or OUTCOMES?</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 you reward it? </a:t>
            </a:r>
            <a:endParaRPr lang="en-GB" sz="2400" dirty="0"/>
          </a:p>
        </p:txBody>
      </p:sp>
    </p:spTree>
    <p:extLst>
      <p:ext uri="{BB962C8B-B14F-4D97-AF65-F5344CB8AC3E}">
        <p14:creationId xmlns:p14="http://schemas.microsoft.com/office/powerpoint/2010/main" val="3351268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b="1" dirty="0"/>
              <a:t>A firm’s people will need to </a:t>
            </a:r>
            <a:r>
              <a:rPr lang="en-GB" sz="2800" b="1" dirty="0" smtClean="0"/>
              <a:t>know</a:t>
            </a:r>
            <a:r>
              <a:rPr lang="en-GB" sz="2800" b="1" dirty="0"/>
              <a:t> what it will take </a:t>
            </a:r>
            <a:r>
              <a:rPr lang="en-GB" sz="2800" b="1" dirty="0" smtClean="0"/>
              <a:t>for them to </a:t>
            </a:r>
            <a:r>
              <a:rPr lang="en-GB" sz="2800" b="1" dirty="0"/>
              <a:t>succeed </a:t>
            </a:r>
            <a:r>
              <a:rPr lang="en-GB" sz="2800" b="1" dirty="0" smtClean="0"/>
              <a:t>in relation to business development </a:t>
            </a:r>
            <a:r>
              <a:rPr lang="en-GB" sz="2800" dirty="0"/>
              <a:t/>
            </a:r>
            <a:br>
              <a:rPr lang="en-GB" sz="2800" dirty="0"/>
            </a:br>
            <a:endParaRPr lang="en-GB" sz="2800" dirty="0"/>
          </a:p>
        </p:txBody>
      </p:sp>
      <p:sp>
        <p:nvSpPr>
          <p:cNvPr id="3" name="Content Placeholder 2"/>
          <p:cNvSpPr>
            <a:spLocks noGrp="1"/>
          </p:cNvSpPr>
          <p:nvPr>
            <p:ph idx="1"/>
          </p:nvPr>
        </p:nvSpPr>
        <p:spPr>
          <a:xfrm>
            <a:off x="457200" y="1268760"/>
            <a:ext cx="8229600" cy="4857403"/>
          </a:xfrm>
        </p:spPr>
        <p:txBody>
          <a:bodyPr>
            <a:normAutofit/>
          </a:bodyPr>
          <a:lstStyle/>
          <a:p>
            <a:pPr>
              <a:buFont typeface="Wingdings" panose="05000000000000000000" pitchFamily="2" charset="2"/>
              <a:buChar char="q"/>
            </a:pPr>
            <a:r>
              <a:rPr lang="en-GB" sz="2400" dirty="0" smtClean="0"/>
              <a:t>the </a:t>
            </a:r>
            <a:r>
              <a:rPr lang="en-GB" sz="2400" b="1" dirty="0"/>
              <a:t>key areas </a:t>
            </a:r>
            <a:r>
              <a:rPr lang="en-GB" sz="2400" dirty="0"/>
              <a:t>in which their </a:t>
            </a:r>
            <a:r>
              <a:rPr lang="en-GB" sz="2400" dirty="0" smtClean="0"/>
              <a:t>business development performance </a:t>
            </a:r>
            <a:r>
              <a:rPr lang="en-GB" sz="2400" dirty="0"/>
              <a:t>will be </a:t>
            </a:r>
            <a:r>
              <a:rPr lang="en-GB" sz="2400" dirty="0" smtClean="0"/>
              <a:t>measured;</a:t>
            </a:r>
          </a:p>
          <a:p>
            <a:pPr marL="0" indent="0">
              <a:buNone/>
            </a:pPr>
            <a:endParaRPr lang="en-GB" sz="2400" dirty="0" smtClean="0"/>
          </a:p>
          <a:p>
            <a:pPr>
              <a:buFont typeface="Wingdings" panose="05000000000000000000" pitchFamily="2" charset="2"/>
              <a:buChar char="q"/>
            </a:pPr>
            <a:r>
              <a:rPr lang="en-GB" sz="2400" dirty="0" smtClean="0"/>
              <a:t>their </a:t>
            </a:r>
            <a:r>
              <a:rPr lang="en-GB" sz="2400" b="1" dirty="0"/>
              <a:t>performance goals </a:t>
            </a:r>
            <a:r>
              <a:rPr lang="en-GB" sz="2400" dirty="0"/>
              <a:t>pertaining to </a:t>
            </a:r>
            <a:r>
              <a:rPr lang="en-GB" sz="2400" dirty="0" smtClean="0"/>
              <a:t>business development;</a:t>
            </a:r>
          </a:p>
          <a:p>
            <a:pPr marL="0" indent="0">
              <a:buNone/>
            </a:pPr>
            <a:r>
              <a:rPr lang="en-GB" sz="2400" dirty="0" smtClean="0"/>
              <a:t> </a:t>
            </a:r>
            <a:endParaRPr lang="en-GB" sz="2400" dirty="0"/>
          </a:p>
          <a:p>
            <a:pPr>
              <a:buFont typeface="Wingdings" panose="05000000000000000000" pitchFamily="2" charset="2"/>
              <a:buChar char="q"/>
            </a:pPr>
            <a:r>
              <a:rPr lang="en-GB" sz="2400" dirty="0" smtClean="0"/>
              <a:t>how </a:t>
            </a:r>
            <a:r>
              <a:rPr lang="en-GB" sz="2400" dirty="0"/>
              <a:t>their performance </a:t>
            </a:r>
            <a:r>
              <a:rPr lang="en-GB" sz="2400" b="1" dirty="0"/>
              <a:t>rates</a:t>
            </a:r>
            <a:r>
              <a:rPr lang="en-GB" sz="2400" dirty="0"/>
              <a:t> in relation to those goals; </a:t>
            </a:r>
            <a:r>
              <a:rPr lang="en-GB" sz="2400" dirty="0" smtClean="0"/>
              <a:t>and</a:t>
            </a:r>
          </a:p>
          <a:p>
            <a:pPr marL="0" indent="0">
              <a:buNone/>
            </a:pPr>
            <a:endParaRPr lang="en-GB" sz="2400" dirty="0" smtClean="0"/>
          </a:p>
          <a:p>
            <a:pPr>
              <a:buFont typeface="Wingdings" panose="05000000000000000000" pitchFamily="2" charset="2"/>
              <a:buChar char="q"/>
            </a:pPr>
            <a:r>
              <a:rPr lang="en-GB" sz="2400" dirty="0" smtClean="0"/>
              <a:t>how </a:t>
            </a:r>
            <a:r>
              <a:rPr lang="en-GB" sz="2400" dirty="0"/>
              <a:t>their performance will be </a:t>
            </a:r>
            <a:r>
              <a:rPr lang="en-GB" sz="2400" b="1" dirty="0"/>
              <a:t>rewarded </a:t>
            </a:r>
            <a:r>
              <a:rPr lang="en-GB" sz="2400" dirty="0"/>
              <a:t>if those goals are </a:t>
            </a:r>
            <a:endParaRPr lang="en-GB" sz="2400" dirty="0" smtClean="0"/>
          </a:p>
          <a:p>
            <a:pPr marL="0" indent="0">
              <a:buNone/>
            </a:pPr>
            <a:r>
              <a:rPr lang="en-GB" sz="2400" dirty="0" smtClean="0"/>
              <a:t>     achieved  </a:t>
            </a:r>
          </a:p>
          <a:p>
            <a:pPr marL="0" indent="0">
              <a:buNone/>
            </a:pPr>
            <a:endParaRPr lang="en-GB" sz="2400" dirty="0" smtClean="0">
              <a:solidFill>
                <a:srgbClr val="FF0000"/>
              </a:solidFill>
            </a:endParaRPr>
          </a:p>
          <a:p>
            <a:pPr marL="0" indent="0">
              <a:buNone/>
            </a:pPr>
            <a:r>
              <a:rPr lang="en-GB" sz="2400" dirty="0" smtClean="0">
                <a:solidFill>
                  <a:srgbClr val="FF0000"/>
                </a:solidFill>
              </a:rPr>
              <a:t>What do you do?   </a:t>
            </a:r>
            <a:endParaRPr lang="en-GB" sz="2400" dirty="0">
              <a:solidFill>
                <a:srgbClr val="FF0000"/>
              </a:solidFill>
            </a:endParaRPr>
          </a:p>
          <a:p>
            <a:endParaRPr lang="en-GB" sz="2400" dirty="0"/>
          </a:p>
        </p:txBody>
      </p:sp>
    </p:spTree>
    <p:extLst>
      <p:ext uri="{BB962C8B-B14F-4D97-AF65-F5344CB8AC3E}">
        <p14:creationId xmlns:p14="http://schemas.microsoft.com/office/powerpoint/2010/main" val="1805510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normAutofit/>
          </a:bodyPr>
          <a:lstStyle/>
          <a:p>
            <a:pPr algn="l"/>
            <a:r>
              <a:rPr lang="en-GB" sz="3000" b="1" dirty="0">
                <a:latin typeface="Calibri" pitchFamily="34" charset="0"/>
              </a:rPr>
              <a:t>Objectives of reward system to encourage</a:t>
            </a:r>
            <a:r>
              <a:rPr lang="en-GB" sz="3000" b="1" i="1" dirty="0">
                <a:latin typeface="Calibri" pitchFamily="34" charset="0"/>
              </a:rPr>
              <a:t> more effective </a:t>
            </a:r>
            <a:r>
              <a:rPr lang="en-GB" sz="3000" b="1" dirty="0">
                <a:latin typeface="Calibri" pitchFamily="34" charset="0"/>
              </a:rPr>
              <a:t>business development?</a:t>
            </a:r>
            <a:r>
              <a:rPr lang="en-GB" sz="3000" dirty="0" smtClean="0"/>
              <a:t>  </a:t>
            </a:r>
            <a:endParaRPr lang="en-GB" sz="3000" dirty="0"/>
          </a:p>
        </p:txBody>
      </p:sp>
      <p:sp>
        <p:nvSpPr>
          <p:cNvPr id="225283" name="Rectangle 3"/>
          <p:cNvSpPr>
            <a:spLocks noGrp="1" noChangeArrowheads="1"/>
          </p:cNvSpPr>
          <p:nvPr>
            <p:ph idx="1"/>
          </p:nvPr>
        </p:nvSpPr>
        <p:spPr/>
        <p:txBody>
          <a:bodyPr>
            <a:normAutofit/>
          </a:bodyPr>
          <a:lstStyle/>
          <a:p>
            <a:pPr defTabSz="190473">
              <a:buFont typeface="Wingdings" panose="05000000000000000000" pitchFamily="2" charset="2"/>
              <a:buChar char="q"/>
            </a:pPr>
            <a:r>
              <a:rPr lang="en-GB" sz="2400" dirty="0"/>
              <a:t>Be consistent with and advance the </a:t>
            </a:r>
            <a:r>
              <a:rPr lang="en-GB" sz="2400" dirty="0" smtClean="0"/>
              <a:t>strategic and business development goals </a:t>
            </a:r>
            <a:r>
              <a:rPr lang="en-GB" sz="2400" dirty="0"/>
              <a:t>of the </a:t>
            </a:r>
            <a:r>
              <a:rPr lang="en-GB" sz="2400" dirty="0" smtClean="0"/>
              <a:t>firm</a:t>
            </a:r>
          </a:p>
          <a:p>
            <a:pPr defTabSz="190473">
              <a:buFont typeface="Wingdings" panose="05000000000000000000" pitchFamily="2" charset="2"/>
              <a:buChar char="q"/>
            </a:pPr>
            <a:endParaRPr lang="en-GB" sz="2400" dirty="0"/>
          </a:p>
          <a:p>
            <a:pPr defTabSz="190473">
              <a:buFont typeface="Wingdings" panose="05000000000000000000" pitchFamily="2" charset="2"/>
              <a:buChar char="q"/>
            </a:pPr>
            <a:r>
              <a:rPr lang="en-GB" sz="2400" dirty="0"/>
              <a:t>Determine the relative contribution of each partner with respect to other </a:t>
            </a:r>
            <a:r>
              <a:rPr lang="en-GB" sz="2400" dirty="0" smtClean="0"/>
              <a:t>partners</a:t>
            </a:r>
          </a:p>
          <a:p>
            <a:pPr defTabSz="190473">
              <a:buFont typeface="Wingdings" panose="05000000000000000000" pitchFamily="2" charset="2"/>
              <a:buChar char="q"/>
            </a:pPr>
            <a:endParaRPr lang="en-GB" sz="2400" dirty="0"/>
          </a:p>
          <a:p>
            <a:pPr>
              <a:lnSpc>
                <a:spcPct val="90000"/>
              </a:lnSpc>
              <a:buFont typeface="Wingdings" panose="05000000000000000000" pitchFamily="2" charset="2"/>
              <a:buChar char="q"/>
            </a:pPr>
            <a:r>
              <a:rPr lang="en-GB" sz="2400" dirty="0" smtClean="0">
                <a:latin typeface="Calibri" pitchFamily="34" charset="0"/>
              </a:rPr>
              <a:t>Help </a:t>
            </a:r>
            <a:r>
              <a:rPr lang="en-GB" sz="2400" dirty="0">
                <a:latin typeface="Calibri" pitchFamily="34" charset="0"/>
              </a:rPr>
              <a:t>to create </a:t>
            </a:r>
            <a:r>
              <a:rPr lang="en-GB" sz="2400" dirty="0" smtClean="0">
                <a:latin typeface="Calibri" pitchFamily="34" charset="0"/>
              </a:rPr>
              <a:t>a culture </a:t>
            </a:r>
            <a:r>
              <a:rPr lang="en-GB" sz="2400" dirty="0">
                <a:latin typeface="Calibri" pitchFamily="34" charset="0"/>
              </a:rPr>
              <a:t>of </a:t>
            </a:r>
            <a:r>
              <a:rPr lang="en-GB" sz="2400" dirty="0" smtClean="0">
                <a:latin typeface="Calibri" pitchFamily="34" charset="0"/>
              </a:rPr>
              <a:t>high </a:t>
            </a:r>
            <a:r>
              <a:rPr lang="en-GB" sz="2400" dirty="0">
                <a:latin typeface="Calibri" pitchFamily="34" charset="0"/>
              </a:rPr>
              <a:t>performance and sharing</a:t>
            </a:r>
          </a:p>
          <a:p>
            <a:pPr>
              <a:lnSpc>
                <a:spcPct val="90000"/>
              </a:lnSpc>
              <a:buFont typeface="Wingdings" panose="05000000000000000000" pitchFamily="2" charset="2"/>
              <a:buChar char="q"/>
            </a:pPr>
            <a:endParaRPr lang="en-GB" sz="2400" dirty="0">
              <a:latin typeface="Calibri" pitchFamily="34" charset="0"/>
            </a:endParaRPr>
          </a:p>
          <a:p>
            <a:pPr>
              <a:lnSpc>
                <a:spcPct val="90000"/>
              </a:lnSpc>
              <a:buFont typeface="Wingdings" panose="05000000000000000000" pitchFamily="2" charset="2"/>
              <a:buChar char="q"/>
            </a:pPr>
            <a:r>
              <a:rPr lang="en-GB" sz="2400" dirty="0">
                <a:latin typeface="Calibri" pitchFamily="34" charset="0"/>
              </a:rPr>
              <a:t>Encourage and develop new and more effective business development skills and behaviours within the firm</a:t>
            </a:r>
          </a:p>
          <a:p>
            <a:pPr marL="0" indent="0">
              <a:buNone/>
            </a:pPr>
            <a:endParaRPr lang="en-GB" sz="2500" dirty="0"/>
          </a:p>
          <a:p>
            <a:pPr marL="284123" indent="-284123" defTabSz="190473"/>
            <a:endParaRPr lang="en-GB" sz="2400" dirty="0">
              <a:latin typeface="Verdana" pitchFamily="34" charset="0"/>
            </a:endParaRPr>
          </a:p>
        </p:txBody>
      </p:sp>
    </p:spTree>
    <p:extLst>
      <p:ext uri="{BB962C8B-B14F-4D97-AF65-F5344CB8AC3E}">
        <p14:creationId xmlns:p14="http://schemas.microsoft.com/office/powerpoint/2010/main" val="216187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normAutofit/>
          </a:bodyPr>
          <a:lstStyle/>
          <a:p>
            <a:pPr algn="l" eaLnBrk="1" hangingPunct="1"/>
            <a:r>
              <a:rPr lang="en-GB" sz="3000" b="1" dirty="0"/>
              <a:t>Elements of </a:t>
            </a:r>
            <a:r>
              <a:rPr lang="en-GB" sz="3000" b="1" dirty="0" smtClean="0"/>
              <a:t>performance-based reward?</a:t>
            </a:r>
            <a:endParaRPr lang="en-GB" sz="3000" b="1" dirty="0"/>
          </a:p>
        </p:txBody>
      </p:sp>
      <p:sp>
        <p:nvSpPr>
          <p:cNvPr id="226307" name="Rectangle 3"/>
          <p:cNvSpPr>
            <a:spLocks noGrp="1" noChangeArrowheads="1"/>
          </p:cNvSpPr>
          <p:nvPr>
            <p:ph idx="1"/>
          </p:nvPr>
        </p:nvSpPr>
        <p:spPr/>
        <p:txBody>
          <a:bodyPr>
            <a:normAutofit/>
          </a:bodyPr>
          <a:lstStyle/>
          <a:p>
            <a:pPr defTabSz="190473">
              <a:lnSpc>
                <a:spcPct val="90000"/>
              </a:lnSpc>
              <a:buFont typeface="Wingdings" panose="05000000000000000000" pitchFamily="2" charset="2"/>
              <a:buChar char="q"/>
            </a:pPr>
            <a:r>
              <a:rPr lang="en-GB" sz="2500" dirty="0"/>
              <a:t>Should establish individual </a:t>
            </a:r>
            <a:r>
              <a:rPr lang="en-GB" sz="2500" dirty="0" smtClean="0"/>
              <a:t>goals </a:t>
            </a:r>
            <a:r>
              <a:rPr lang="en-GB" sz="2500" dirty="0"/>
              <a:t>and </a:t>
            </a:r>
            <a:r>
              <a:rPr lang="en-GB" sz="2500" dirty="0" smtClean="0"/>
              <a:t>plans</a:t>
            </a:r>
          </a:p>
          <a:p>
            <a:pPr defTabSz="190473">
              <a:lnSpc>
                <a:spcPct val="90000"/>
              </a:lnSpc>
              <a:buFont typeface="Wingdings" panose="05000000000000000000" pitchFamily="2" charset="2"/>
              <a:buChar char="q"/>
            </a:pPr>
            <a:endParaRPr lang="en-GB" sz="2500" dirty="0"/>
          </a:p>
          <a:p>
            <a:pPr defTabSz="190473">
              <a:lnSpc>
                <a:spcPct val="90000"/>
              </a:lnSpc>
              <a:buFont typeface="Wingdings" panose="05000000000000000000" pitchFamily="2" charset="2"/>
              <a:buChar char="q"/>
            </a:pPr>
            <a:r>
              <a:rPr lang="en-GB" sz="2500" dirty="0"/>
              <a:t>Attempt to move </a:t>
            </a:r>
            <a:r>
              <a:rPr lang="en-GB" sz="2500" dirty="0" smtClean="0"/>
              <a:t>individuals </a:t>
            </a:r>
            <a:r>
              <a:rPr lang="en-GB" sz="2500" dirty="0"/>
              <a:t>to strengths and away from </a:t>
            </a:r>
            <a:r>
              <a:rPr lang="en-GB" sz="2500" dirty="0" smtClean="0"/>
              <a:t>weaknesses</a:t>
            </a:r>
          </a:p>
          <a:p>
            <a:pPr defTabSz="190473">
              <a:lnSpc>
                <a:spcPct val="90000"/>
              </a:lnSpc>
              <a:buFont typeface="Wingdings" panose="05000000000000000000" pitchFamily="2" charset="2"/>
              <a:buChar char="q"/>
            </a:pPr>
            <a:endParaRPr lang="en-GB" sz="2500" dirty="0"/>
          </a:p>
          <a:p>
            <a:pPr defTabSz="190473">
              <a:lnSpc>
                <a:spcPct val="90000"/>
              </a:lnSpc>
              <a:buFont typeface="Wingdings" panose="05000000000000000000" pitchFamily="2" charset="2"/>
              <a:buChar char="q"/>
            </a:pPr>
            <a:r>
              <a:rPr lang="en-GB" sz="2500" dirty="0"/>
              <a:t>Can be ‘weighted’ to help </a:t>
            </a:r>
            <a:r>
              <a:rPr lang="en-GB" sz="2500" dirty="0" smtClean="0"/>
              <a:t>a firm </a:t>
            </a:r>
            <a:r>
              <a:rPr lang="en-GB" sz="2500" dirty="0"/>
              <a:t>achieve its needs from time to time </a:t>
            </a:r>
            <a:endParaRPr lang="en-GB" sz="2500" dirty="0" smtClean="0"/>
          </a:p>
          <a:p>
            <a:pPr defTabSz="190473">
              <a:lnSpc>
                <a:spcPct val="90000"/>
              </a:lnSpc>
              <a:buFont typeface="Wingdings" panose="05000000000000000000" pitchFamily="2" charset="2"/>
              <a:buChar char="q"/>
            </a:pPr>
            <a:endParaRPr lang="en-GB" sz="2500" dirty="0"/>
          </a:p>
          <a:p>
            <a:pPr defTabSz="190473">
              <a:buFont typeface="Wingdings" panose="05000000000000000000" pitchFamily="2" charset="2"/>
              <a:buChar char="q"/>
            </a:pPr>
            <a:r>
              <a:rPr lang="en-GB" sz="2500" dirty="0"/>
              <a:t>Should involve sustained performance over say three </a:t>
            </a:r>
            <a:r>
              <a:rPr lang="en-GB" sz="2500" dirty="0" smtClean="0"/>
              <a:t>years</a:t>
            </a:r>
            <a:endParaRPr lang="en-GB" sz="2500" dirty="0"/>
          </a:p>
        </p:txBody>
      </p:sp>
    </p:spTree>
    <p:extLst>
      <p:ext uri="{BB962C8B-B14F-4D97-AF65-F5344CB8AC3E}">
        <p14:creationId xmlns:p14="http://schemas.microsoft.com/office/powerpoint/2010/main" val="776688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000" b="1" dirty="0" smtClean="0"/>
              <a:t>Developing performance</a:t>
            </a:r>
            <a:r>
              <a:rPr lang="en-GB" b="1" dirty="0"/>
              <a:t> </a:t>
            </a:r>
            <a:r>
              <a:rPr lang="en-GB" sz="3000" b="1" dirty="0" smtClean="0"/>
              <a:t>criteria </a:t>
            </a:r>
            <a:endParaRPr lang="en-GB" sz="30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z="2400" dirty="0"/>
              <a:t>Appropriate performance criteria are fundamental to developing a successful reward strategy </a:t>
            </a:r>
            <a:r>
              <a:rPr lang="en-GB" sz="2400" dirty="0" smtClean="0"/>
              <a:t>in relation to effective business development and </a:t>
            </a:r>
            <a:r>
              <a:rPr lang="en-GB" sz="2400" dirty="0"/>
              <a:t>should be designed to advance a firm’s competitive goals by helping to develop, for example -  </a:t>
            </a:r>
            <a:endParaRPr lang="en-GB" sz="2400" dirty="0" smtClean="0"/>
          </a:p>
          <a:p>
            <a:pPr marL="0" indent="0">
              <a:buNone/>
            </a:pPr>
            <a:endParaRPr lang="en-GB" sz="2200" dirty="0"/>
          </a:p>
          <a:p>
            <a:pPr>
              <a:buFont typeface="Wingdings" panose="05000000000000000000" pitchFamily="2" charset="2"/>
              <a:buChar char="q"/>
            </a:pPr>
            <a:r>
              <a:rPr lang="en-GB" sz="2400" dirty="0" smtClean="0"/>
              <a:t>How would regard as successful business development outcomes in your firm which should be rewarded?</a:t>
            </a:r>
          </a:p>
          <a:p>
            <a:pPr marL="0" indent="0">
              <a:buNone/>
            </a:pPr>
            <a:endParaRPr lang="en-GB" sz="2200" dirty="0"/>
          </a:p>
        </p:txBody>
      </p:sp>
    </p:spTree>
    <p:extLst>
      <p:ext uri="{BB962C8B-B14F-4D97-AF65-F5344CB8AC3E}">
        <p14:creationId xmlns:p14="http://schemas.microsoft.com/office/powerpoint/2010/main" val="1841668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title"/>
          </p:nvPr>
        </p:nvSpPr>
        <p:spPr>
          <a:xfrm>
            <a:off x="612247" y="453588"/>
            <a:ext cx="8331729" cy="1391725"/>
          </a:xfrm>
        </p:spPr>
        <p:txBody>
          <a:bodyPr>
            <a:noAutofit/>
          </a:bodyPr>
          <a:lstStyle/>
          <a:p>
            <a:pPr algn="l"/>
            <a:r>
              <a:rPr lang="en-GB" sz="3000" b="1" dirty="0" smtClean="0"/>
              <a:t>Developing reward criteria</a:t>
            </a:r>
            <a:endParaRPr lang="en-US" sz="3000" b="1" dirty="0"/>
          </a:p>
        </p:txBody>
      </p:sp>
      <p:sp>
        <p:nvSpPr>
          <p:cNvPr id="82948" name="Rectangle 3" descr="Rectangle: Click to edit Master text styles&#10;Second level&#10;Third level&#10;Fourth level&#10;Fifth level"/>
          <p:cNvSpPr>
            <a:spLocks noGrp="1" noChangeArrowheads="1"/>
          </p:cNvSpPr>
          <p:nvPr>
            <p:ph idx="1"/>
          </p:nvPr>
        </p:nvSpPr>
        <p:spPr/>
        <p:txBody>
          <a:bodyPr>
            <a:normAutofit fontScale="92500" lnSpcReduction="10000"/>
          </a:bodyPr>
          <a:lstStyle/>
          <a:p>
            <a:endParaRPr lang="en-GB" sz="2500" dirty="0">
              <a:latin typeface="Calibri" pitchFamily="34" charset="0"/>
            </a:endParaRPr>
          </a:p>
          <a:p>
            <a:pPr>
              <a:buFont typeface="Wingdings" panose="05000000000000000000" pitchFamily="2" charset="2"/>
              <a:buChar char="q"/>
            </a:pPr>
            <a:r>
              <a:rPr lang="en-GB" sz="2500" dirty="0">
                <a:latin typeface="Calibri" pitchFamily="34" charset="0"/>
              </a:rPr>
              <a:t>Involve partners in clarifying criteria to define ‘high performance’</a:t>
            </a:r>
          </a:p>
          <a:p>
            <a:pPr>
              <a:buFont typeface="Wingdings" panose="05000000000000000000" pitchFamily="2" charset="2"/>
              <a:buChar char="q"/>
            </a:pPr>
            <a:r>
              <a:rPr lang="en-GB" sz="2500" dirty="0">
                <a:latin typeface="Calibri" pitchFamily="34" charset="0"/>
              </a:rPr>
              <a:t>Partners will then feel they ‘own’ the process</a:t>
            </a:r>
          </a:p>
          <a:p>
            <a:pPr>
              <a:buFont typeface="Wingdings" panose="05000000000000000000" pitchFamily="2" charset="2"/>
              <a:buChar char="q"/>
            </a:pPr>
            <a:r>
              <a:rPr lang="en-GB" sz="2500" dirty="0">
                <a:latin typeface="Calibri" pitchFamily="34" charset="0"/>
              </a:rPr>
              <a:t>Will provide greater transparency for future partners</a:t>
            </a:r>
          </a:p>
          <a:p>
            <a:pPr>
              <a:buFont typeface="Wingdings" panose="05000000000000000000" pitchFamily="2" charset="2"/>
              <a:buChar char="q"/>
            </a:pPr>
            <a:r>
              <a:rPr lang="en-GB" sz="2500" dirty="0">
                <a:latin typeface="Calibri" pitchFamily="34" charset="0"/>
              </a:rPr>
              <a:t>Focus on what will help the firm to achieve its goals</a:t>
            </a:r>
          </a:p>
          <a:p>
            <a:endParaRPr lang="en-GB" sz="2500" dirty="0">
              <a:latin typeface="Calibri" pitchFamily="34" charset="0"/>
            </a:endParaRPr>
          </a:p>
          <a:p>
            <a:endParaRPr lang="en-GB" sz="2500" dirty="0">
              <a:latin typeface="Calibri" pitchFamily="34" charset="0"/>
            </a:endParaRPr>
          </a:p>
          <a:p>
            <a:pPr marL="0" indent="0">
              <a:buNone/>
            </a:pPr>
            <a:endParaRPr lang="en-GB" sz="2500" i="1" dirty="0">
              <a:latin typeface="Verdana" pitchFamily="34" charset="0"/>
            </a:endParaRPr>
          </a:p>
          <a:p>
            <a:pPr marL="0" indent="0">
              <a:buNone/>
            </a:pPr>
            <a:r>
              <a:rPr lang="en-GB" sz="2400" i="1" dirty="0">
                <a:latin typeface="Verdana" pitchFamily="34" charset="0"/>
              </a:rPr>
              <a:t>“What will it take to succeed at our firm in the future?”</a:t>
            </a:r>
            <a:r>
              <a:rPr lang="en-GB" sz="2400" dirty="0">
                <a:latin typeface="Verdana" pitchFamily="34" charset="0"/>
              </a:rPr>
              <a:t>  </a:t>
            </a:r>
            <a:endParaRPr lang="en-US" sz="2400" dirty="0">
              <a:latin typeface="Verdana" pitchFamily="34" charset="0"/>
            </a:endParaRPr>
          </a:p>
          <a:p>
            <a:pPr marL="0" indent="0">
              <a:buNone/>
            </a:pPr>
            <a:r>
              <a:rPr lang="en-GB" sz="2500" dirty="0">
                <a:latin typeface="Calibri" pitchFamily="34" charset="0"/>
              </a:rPr>
              <a:t> </a:t>
            </a:r>
            <a:endParaRPr lang="en-US" sz="2500" dirty="0">
              <a:latin typeface="Calibri" pitchFamily="34" charset="0"/>
            </a:endParaRPr>
          </a:p>
        </p:txBody>
      </p:sp>
    </p:spTree>
    <p:extLst>
      <p:ext uri="{BB962C8B-B14F-4D97-AF65-F5344CB8AC3E}">
        <p14:creationId xmlns:p14="http://schemas.microsoft.com/office/powerpoint/2010/main" val="15931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For example, start with a client </a:t>
            </a:r>
            <a:r>
              <a:rPr lang="en-GB" sz="2800" b="1" dirty="0"/>
              <a:t>relationships, business development &amp; </a:t>
            </a:r>
            <a:r>
              <a:rPr lang="en-GB" sz="2800" b="1" dirty="0" smtClean="0"/>
              <a:t>marketing online self analysis</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3380603"/>
              </p:ext>
            </p:extLst>
          </p:nvPr>
        </p:nvGraphicFramePr>
        <p:xfrm>
          <a:off x="611561" y="1772816"/>
          <a:ext cx="7025630" cy="3974550"/>
        </p:xfrm>
        <a:graphic>
          <a:graphicData uri="http://schemas.openxmlformats.org/drawingml/2006/table">
            <a:tbl>
              <a:tblPr firstRow="1" firstCol="1" bandRow="1">
                <a:tableStyleId>{5C22544A-7EE6-4342-B048-85BDC9FD1C3A}</a:tableStyleId>
              </a:tblPr>
              <a:tblGrid>
                <a:gridCol w="7025630"/>
              </a:tblGrid>
              <a:tr h="648072">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Excellent client service is a top priority for me and I have built effective working relationships with clients and external contacts</a:t>
                      </a:r>
                      <a:endParaRPr lang="en-GB" sz="1400" dirty="0">
                        <a:effectLst/>
                        <a:latin typeface="Calibri"/>
                        <a:ea typeface="Calibri"/>
                        <a:cs typeface="Times New Roman"/>
                      </a:endParaRPr>
                    </a:p>
                  </a:txBody>
                  <a:tcPr marL="67945" marR="67945" marT="0" marB="0"/>
                </a:tc>
              </a:tr>
              <a:tr h="561001">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take time to question clients to fully understand their needs</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actively look for opportunities to contribute value for clients</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manage client expectations effectively</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am able to demonstrate value to clients, as a basis for value pricing</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regularly refer work to other parts of the firm</a:t>
                      </a:r>
                      <a:endParaRPr lang="en-GB" sz="1400" dirty="0">
                        <a:effectLst/>
                        <a:latin typeface="Calibri"/>
                        <a:ea typeface="Calibri"/>
                        <a:cs typeface="Times New Roman"/>
                      </a:endParaRPr>
                    </a:p>
                  </a:txBody>
                  <a:tcPr marL="67945" marR="67945" marT="0" marB="0"/>
                </a:tc>
              </a:tr>
              <a:tr h="461221">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maintain an up to date contact database</a:t>
                      </a:r>
                      <a:endParaRPr lang="en-GB" sz="1400" dirty="0">
                        <a:effectLst/>
                        <a:latin typeface="Calibri"/>
                        <a:ea typeface="Calibri"/>
                        <a:cs typeface="Times New Roman"/>
                      </a:endParaRPr>
                    </a:p>
                  </a:txBody>
                  <a:tcPr marL="67945" marR="67945" marT="0" marB="0"/>
                </a:tc>
              </a:tr>
            </a:tbl>
          </a:graphicData>
        </a:graphic>
      </p:graphicFrame>
    </p:spTree>
    <p:extLst>
      <p:ext uri="{BB962C8B-B14F-4D97-AF65-F5344CB8AC3E}">
        <p14:creationId xmlns:p14="http://schemas.microsoft.com/office/powerpoint/2010/main" val="2955244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t>self </a:t>
            </a:r>
            <a:r>
              <a:rPr lang="en-GB" sz="2800" b="1" dirty="0" smtClean="0"/>
              <a:t>analysis, continued</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9868586"/>
              </p:ext>
            </p:extLst>
          </p:nvPr>
        </p:nvGraphicFramePr>
        <p:xfrm>
          <a:off x="467544" y="1700808"/>
          <a:ext cx="7632848" cy="3428052"/>
        </p:xfrm>
        <a:graphic>
          <a:graphicData uri="http://schemas.openxmlformats.org/drawingml/2006/table">
            <a:tbl>
              <a:tblPr firstRow="1" firstCol="1" bandRow="1">
                <a:tableStyleId>{5C22544A-7EE6-4342-B048-85BDC9FD1C3A}</a:tableStyleId>
              </a:tblPr>
              <a:tblGrid>
                <a:gridCol w="7632848"/>
              </a:tblGrid>
              <a:tr h="576064">
                <a:tc>
                  <a:txBody>
                    <a:bodyPr/>
                    <a:lstStyle/>
                    <a:p>
                      <a:pPr marL="342900" lvl="0" indent="-342900">
                        <a:lnSpc>
                          <a:spcPct val="115000"/>
                        </a:lnSpc>
                        <a:spcAft>
                          <a:spcPts val="600"/>
                        </a:spcAft>
                        <a:buFont typeface="Symbol"/>
                        <a:buChar char=""/>
                        <a:tabLst>
                          <a:tab pos="223520" algn="l"/>
                          <a:tab pos="457200" algn="l"/>
                          <a:tab pos="900430" algn="l"/>
                        </a:tabLst>
                      </a:pPr>
                      <a:r>
                        <a:rPr lang="en-GB" sz="1400" dirty="0">
                          <a:effectLst/>
                        </a:rPr>
                        <a:t>I positively contribute to marketing, including contributing to seminars, pitches, presentations, media liaison, articles, etc.</a:t>
                      </a:r>
                      <a:endParaRPr lang="en-GB" sz="1400" dirty="0">
                        <a:effectLst/>
                        <a:latin typeface="Calibri"/>
                        <a:ea typeface="Calibri"/>
                        <a:cs typeface="Times New Roman"/>
                      </a:endParaRPr>
                    </a:p>
                  </a:txBody>
                  <a:tcPr marL="67945" marR="67945" marT="0" marB="0"/>
                </a:tc>
              </a:tr>
              <a:tr h="538450">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actively network to develop contacts</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make a special effort to stay in touch with clients and contacts</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set aside time to get feedback from clients</a:t>
                      </a:r>
                      <a:endParaRPr lang="en-GB" sz="1400" dirty="0">
                        <a:effectLst/>
                        <a:latin typeface="Calibri"/>
                        <a:ea typeface="Calibri"/>
                        <a:cs typeface="Times New Roman"/>
                      </a:endParaRPr>
                    </a:p>
                  </a:txBody>
                  <a:tcPr marL="67945" marR="67945" marT="0" marB="0"/>
                </a:tc>
              </a:tr>
              <a:tr h="576064">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am a good rainmaker for the firm</a:t>
                      </a:r>
                      <a:endParaRPr lang="en-GB" sz="1400" dirty="0">
                        <a:effectLst/>
                        <a:latin typeface="Calibri"/>
                        <a:ea typeface="Calibri"/>
                        <a:cs typeface="Times New Roman"/>
                      </a:endParaRPr>
                    </a:p>
                  </a:txBody>
                  <a:tcPr marL="67945" marR="67945" marT="0" marB="0"/>
                </a:tc>
              </a:tr>
              <a:tr h="585346">
                <a:tc>
                  <a:txBody>
                    <a:bodyPr/>
                    <a:lstStyle/>
                    <a:p>
                      <a:pPr marL="342900" lvl="0" indent="-342900" hangingPunct="0">
                        <a:lnSpc>
                          <a:spcPct val="115000"/>
                        </a:lnSpc>
                        <a:spcBef>
                          <a:spcPts val="300"/>
                        </a:spcBef>
                        <a:spcAft>
                          <a:spcPts val="300"/>
                        </a:spcAft>
                        <a:buFont typeface="Symbol"/>
                        <a:buChar char=""/>
                        <a:tabLst>
                          <a:tab pos="228600" algn="l"/>
                        </a:tabLst>
                      </a:pPr>
                      <a:r>
                        <a:rPr lang="en-GB" sz="1400" dirty="0">
                          <a:effectLst/>
                        </a:rPr>
                        <a:t>I have a full awareness of the firm’s services and actively promote them</a:t>
                      </a:r>
                      <a:endParaRPr lang="en-GB" sz="1400" dirty="0">
                        <a:effectLst/>
                        <a:latin typeface="Calibri"/>
                        <a:ea typeface="Calibri"/>
                        <a:cs typeface="Times New Roman"/>
                      </a:endParaRPr>
                    </a:p>
                  </a:txBody>
                  <a:tcPr marL="67945" marR="67945" marT="0" marB="0"/>
                </a:tc>
              </a:tr>
            </a:tbl>
          </a:graphicData>
        </a:graphic>
      </p:graphicFrame>
    </p:spTree>
    <p:extLst>
      <p:ext uri="{BB962C8B-B14F-4D97-AF65-F5344CB8AC3E}">
        <p14:creationId xmlns:p14="http://schemas.microsoft.com/office/powerpoint/2010/main" val="2125301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Autofit/>
          </a:bodyPr>
          <a:lstStyle/>
          <a:p>
            <a:pPr algn="l" eaLnBrk="1" hangingPunct="1"/>
            <a:r>
              <a:rPr lang="en-GB" sz="3000" b="1" dirty="0" smtClean="0"/>
              <a:t>How can you evaluate effective business development? </a:t>
            </a:r>
            <a:endParaRPr lang="en-GB" sz="3000" b="1" dirty="0"/>
          </a:p>
        </p:txBody>
      </p:sp>
      <p:sp>
        <p:nvSpPr>
          <p:cNvPr id="216067" name="Rectangle 3"/>
          <p:cNvSpPr>
            <a:spLocks noGrp="1" noChangeArrowheads="1"/>
          </p:cNvSpPr>
          <p:nvPr>
            <p:ph idx="1"/>
          </p:nvPr>
        </p:nvSpPr>
        <p:spPr/>
        <p:txBody>
          <a:bodyPr>
            <a:normAutofit/>
          </a:bodyPr>
          <a:lstStyle/>
          <a:p>
            <a:pPr defTabSz="190473">
              <a:buFont typeface="Wingdings" panose="05000000000000000000" pitchFamily="2" charset="2"/>
              <a:buChar char="q"/>
            </a:pPr>
            <a:r>
              <a:rPr lang="en-GB" sz="2400" dirty="0">
                <a:latin typeface="Calibri" pitchFamily="34" charset="0"/>
              </a:rPr>
              <a:t>Do you have performance development reviews? </a:t>
            </a:r>
          </a:p>
          <a:p>
            <a:pPr defTabSz="190473">
              <a:buFont typeface="Wingdings" panose="05000000000000000000" pitchFamily="2" charset="2"/>
              <a:buChar char="q"/>
            </a:pPr>
            <a:r>
              <a:rPr lang="en-GB" sz="2400" dirty="0" smtClean="0">
                <a:latin typeface="Calibri" pitchFamily="34" charset="0"/>
              </a:rPr>
              <a:t>Do you measure effective business development?</a:t>
            </a:r>
            <a:endParaRPr lang="en-GB" sz="2400" dirty="0">
              <a:latin typeface="Calibri" pitchFamily="34" charset="0"/>
            </a:endParaRPr>
          </a:p>
          <a:p>
            <a:pPr defTabSz="190473">
              <a:buFont typeface="Wingdings" panose="05000000000000000000" pitchFamily="2" charset="2"/>
              <a:buChar char="q"/>
            </a:pPr>
            <a:r>
              <a:rPr lang="en-GB" sz="2400" dirty="0">
                <a:latin typeface="Calibri" pitchFamily="34" charset="0"/>
              </a:rPr>
              <a:t>Effectiveness of different types of performance development reviews?</a:t>
            </a:r>
          </a:p>
          <a:p>
            <a:pPr marL="0" indent="0" defTabSz="190473">
              <a:buNone/>
            </a:pPr>
            <a:r>
              <a:rPr lang="en-GB" sz="2400" dirty="0">
                <a:latin typeface="Calibri" pitchFamily="34" charset="0"/>
              </a:rPr>
              <a:t>    - downward only once a year?</a:t>
            </a:r>
          </a:p>
          <a:p>
            <a:pPr marL="0" indent="0" defTabSz="190473">
              <a:buNone/>
            </a:pPr>
            <a:r>
              <a:rPr lang="en-GB" sz="2400" dirty="0">
                <a:latin typeface="Calibri" pitchFamily="34" charset="0"/>
              </a:rPr>
              <a:t>    - on – going / informal?</a:t>
            </a:r>
          </a:p>
          <a:p>
            <a:pPr marL="0" indent="0" defTabSz="190473">
              <a:buNone/>
            </a:pPr>
            <a:r>
              <a:rPr lang="en-GB" sz="2400" dirty="0">
                <a:latin typeface="Calibri" pitchFamily="34" charset="0"/>
              </a:rPr>
              <a:t>    - 360 degree (all round) feedback?</a:t>
            </a:r>
          </a:p>
        </p:txBody>
      </p:sp>
    </p:spTree>
    <p:extLst>
      <p:ext uri="{BB962C8B-B14F-4D97-AF65-F5344CB8AC3E}">
        <p14:creationId xmlns:p14="http://schemas.microsoft.com/office/powerpoint/2010/main" val="1438472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title"/>
          </p:nvPr>
        </p:nvSpPr>
        <p:spPr>
          <a:xfrm>
            <a:off x="396261" y="188640"/>
            <a:ext cx="8547715" cy="1008112"/>
          </a:xfrm>
        </p:spPr>
        <p:txBody>
          <a:bodyPr>
            <a:normAutofit/>
          </a:bodyPr>
          <a:lstStyle/>
          <a:p>
            <a:pPr algn="l"/>
            <a:r>
              <a:rPr lang="en-GB" sz="3000" b="1" dirty="0"/>
              <a:t>360 degree (all round) feedback</a:t>
            </a:r>
            <a:endParaRPr lang="en-US" sz="3000" b="1" dirty="0"/>
          </a:p>
        </p:txBody>
      </p:sp>
      <p:sp>
        <p:nvSpPr>
          <p:cNvPr id="120836" name="Rectangle 3" descr="Rectangle: Click to edit Master text styles&#10;Second level&#10;Third level&#10;Fourth level&#10;Fifth level"/>
          <p:cNvSpPr>
            <a:spLocks noGrp="1" noChangeArrowheads="1"/>
          </p:cNvSpPr>
          <p:nvPr>
            <p:ph idx="1"/>
          </p:nvPr>
        </p:nvSpPr>
        <p:spPr>
          <a:xfrm>
            <a:off x="457200" y="1340768"/>
            <a:ext cx="8229600" cy="4785395"/>
          </a:xfrm>
        </p:spPr>
        <p:txBody>
          <a:bodyPr>
            <a:normAutofit/>
          </a:bodyPr>
          <a:lstStyle/>
          <a:p>
            <a:pPr>
              <a:buFont typeface="Wingdings" pitchFamily="2" charset="2"/>
              <a:buNone/>
            </a:pPr>
            <a:endParaRPr lang="en-GB" sz="2500" dirty="0">
              <a:latin typeface="Calibri" pitchFamily="34" charset="0"/>
            </a:endParaRPr>
          </a:p>
          <a:p>
            <a:pPr>
              <a:buFont typeface="Wingdings" pitchFamily="2" charset="2"/>
              <a:buNone/>
            </a:pPr>
            <a:r>
              <a:rPr lang="en-GB" sz="2500" dirty="0" smtClean="0">
                <a:latin typeface="Calibri" pitchFamily="34" charset="0"/>
              </a:rPr>
              <a:t>May involve - </a:t>
            </a:r>
            <a:endParaRPr lang="en-GB" sz="2500" dirty="0">
              <a:latin typeface="Calibri" pitchFamily="34" charset="0"/>
            </a:endParaRPr>
          </a:p>
          <a:p>
            <a:r>
              <a:rPr lang="en-GB" sz="2500" dirty="0">
                <a:latin typeface="Calibri" pitchFamily="34" charset="0"/>
              </a:rPr>
              <a:t>Feedback from those you report to</a:t>
            </a:r>
          </a:p>
          <a:p>
            <a:r>
              <a:rPr lang="en-GB" sz="2500" dirty="0">
                <a:latin typeface="Calibri" pitchFamily="34" charset="0"/>
              </a:rPr>
              <a:t>Feedback from your peers</a:t>
            </a:r>
          </a:p>
          <a:p>
            <a:r>
              <a:rPr lang="en-GB" sz="2500" dirty="0">
                <a:latin typeface="Calibri" pitchFamily="34" charset="0"/>
              </a:rPr>
              <a:t>Feedback from staff who report to you</a:t>
            </a:r>
          </a:p>
          <a:p>
            <a:pPr>
              <a:buFont typeface="Wingdings" pitchFamily="2" charset="2"/>
              <a:buNone/>
            </a:pPr>
            <a:endParaRPr lang="en-GB" sz="2500" dirty="0">
              <a:latin typeface="Calibri" pitchFamily="34" charset="0"/>
            </a:endParaRPr>
          </a:p>
          <a:p>
            <a:pPr>
              <a:buFont typeface="Wingdings" pitchFamily="2" charset="2"/>
              <a:buNone/>
            </a:pPr>
            <a:r>
              <a:rPr lang="en-GB" sz="2500" dirty="0">
                <a:latin typeface="Calibri" pitchFamily="34" charset="0"/>
              </a:rPr>
              <a:t>to provide an all-round perspective </a:t>
            </a:r>
            <a:r>
              <a:rPr lang="en-GB" sz="2500" dirty="0" smtClean="0">
                <a:latin typeface="Calibri" pitchFamily="34" charset="0"/>
              </a:rPr>
              <a:t>of performance</a:t>
            </a:r>
            <a:r>
              <a:rPr lang="en-GB" sz="2500" dirty="0">
                <a:latin typeface="Calibri" pitchFamily="34" charset="0"/>
              </a:rPr>
              <a:t>.</a:t>
            </a:r>
          </a:p>
          <a:p>
            <a:pPr>
              <a:buFont typeface="Wingdings" pitchFamily="2" charset="2"/>
              <a:buNone/>
            </a:pPr>
            <a:endParaRPr lang="en-GB" sz="2000" dirty="0">
              <a:latin typeface="Verdana" pitchFamily="34" charset="0"/>
            </a:endParaRPr>
          </a:p>
          <a:p>
            <a:pPr>
              <a:buFont typeface="Wingdings" pitchFamily="2" charset="2"/>
              <a:buNone/>
            </a:pPr>
            <a:endParaRPr lang="en-US" sz="2000" dirty="0">
              <a:latin typeface="Verdana" pitchFamily="34" charset="0"/>
            </a:endParaRPr>
          </a:p>
        </p:txBody>
      </p:sp>
    </p:spTree>
    <p:extLst>
      <p:ext uri="{BB962C8B-B14F-4D97-AF65-F5344CB8AC3E}">
        <p14:creationId xmlns:p14="http://schemas.microsoft.com/office/powerpoint/2010/main" val="154839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n-GB" sz="2800" b="1" dirty="0" smtClean="0"/>
              <a:t>For law firms now and in the future ....</a:t>
            </a:r>
            <a:endParaRPr lang="en-GB" sz="2800" b="1"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GB" sz="2000" dirty="0" smtClean="0"/>
              <a:t>Achieving high performance will matter as never before if they are to gain competitive advantage over their rivals</a:t>
            </a:r>
          </a:p>
          <a:p>
            <a:pPr marL="0" indent="0">
              <a:buNone/>
            </a:pPr>
            <a:endParaRPr lang="en-GB" sz="2000" dirty="0"/>
          </a:p>
          <a:p>
            <a:pPr marL="0" indent="0">
              <a:buNone/>
            </a:pPr>
            <a:r>
              <a:rPr lang="en-GB" sz="2000" b="1" dirty="0"/>
              <a:t>Competitive </a:t>
            </a:r>
            <a:r>
              <a:rPr lang="en-GB" sz="2000" b="1" dirty="0" smtClean="0"/>
              <a:t>advantage?</a:t>
            </a:r>
            <a:endParaRPr lang="en-GB" sz="2000" i="1" dirty="0" smtClean="0"/>
          </a:p>
          <a:p>
            <a:pPr marL="0" indent="0">
              <a:buNone/>
            </a:pPr>
            <a:endParaRPr lang="en-GB" sz="2000" i="1" dirty="0"/>
          </a:p>
          <a:p>
            <a:pPr marL="0" indent="0">
              <a:buNone/>
            </a:pPr>
            <a:r>
              <a:rPr lang="en-GB" sz="2000" i="1" dirty="0" smtClean="0"/>
              <a:t>‘</a:t>
            </a:r>
            <a:r>
              <a:rPr lang="en-GB" sz="2000" i="1" dirty="0"/>
              <a:t>an advantage that a firm has over its competitors, allowing it to generate greater sales or margins and / or retain more customers than its competitors.’  </a:t>
            </a:r>
          </a:p>
          <a:p>
            <a:pPr marL="0" indent="0">
              <a:buNone/>
            </a:pPr>
            <a:endParaRPr lang="en-GB" sz="2000" dirty="0"/>
          </a:p>
          <a:p>
            <a:pPr marL="0" indent="0">
              <a:buNone/>
            </a:pPr>
            <a:r>
              <a:rPr lang="en-GB" sz="2000" b="1" dirty="0"/>
              <a:t>Why does competitive advantage matter?</a:t>
            </a:r>
          </a:p>
          <a:p>
            <a:pPr marL="0" indent="0">
              <a:buNone/>
            </a:pPr>
            <a:r>
              <a:rPr lang="en-GB" sz="2000" dirty="0"/>
              <a:t>- because it is the part or parts of your firm which place you ahead of the competition. It means you have to do things differently and keep innovating to stay ahead</a:t>
            </a:r>
          </a:p>
          <a:p>
            <a:pPr marL="0" indent="0">
              <a:buNone/>
            </a:pPr>
            <a:endParaRPr lang="en-GB" sz="2400" dirty="0" smtClean="0"/>
          </a:p>
        </p:txBody>
      </p:sp>
    </p:spTree>
    <p:extLst>
      <p:ext uri="{BB962C8B-B14F-4D97-AF65-F5344CB8AC3E}">
        <p14:creationId xmlns:p14="http://schemas.microsoft.com/office/powerpoint/2010/main" val="2883647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Online questionnaire on client </a:t>
            </a:r>
            <a:r>
              <a:rPr lang="en-GB" sz="2800" b="1" dirty="0"/>
              <a:t>relationships, business development &amp; </a:t>
            </a:r>
            <a:r>
              <a:rPr lang="en-GB" sz="2800" b="1" dirty="0" smtClean="0"/>
              <a:t>marketing</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8438896"/>
              </p:ext>
            </p:extLst>
          </p:nvPr>
        </p:nvGraphicFramePr>
        <p:xfrm>
          <a:off x="611560" y="1700808"/>
          <a:ext cx="6876782" cy="3255617"/>
        </p:xfrm>
        <a:graphic>
          <a:graphicData uri="http://schemas.openxmlformats.org/drawingml/2006/table">
            <a:tbl>
              <a:tblPr firstRow="1" firstCol="1" lastRow="1" lastCol="1" bandRow="1" bandCol="1">
                <a:tableStyleId>{5C22544A-7EE6-4342-B048-85BDC9FD1C3A}</a:tableStyleId>
              </a:tblPr>
              <a:tblGrid>
                <a:gridCol w="6876782"/>
              </a:tblGrid>
              <a:tr h="1512168">
                <a:tc>
                  <a:txBody>
                    <a:bodyPr/>
                    <a:lstStyle/>
                    <a:p>
                      <a:pPr algn="just">
                        <a:lnSpc>
                          <a:spcPct val="115000"/>
                        </a:lnSpc>
                        <a:spcAft>
                          <a:spcPts val="0"/>
                        </a:spcAft>
                      </a:pPr>
                      <a:r>
                        <a:rPr lang="en-GB" sz="1600" dirty="0">
                          <a:effectLst/>
                        </a:rPr>
                        <a:t>Please comment on particular strengths:</a:t>
                      </a:r>
                    </a:p>
                    <a:p>
                      <a:pPr algn="l">
                        <a:lnSpc>
                          <a:spcPct val="115000"/>
                        </a:lnSpc>
                        <a:spcAft>
                          <a:spcPts val="0"/>
                        </a:spcAft>
                      </a:pPr>
                      <a:r>
                        <a:rPr lang="en-GB" sz="1100" dirty="0">
                          <a:effectLst/>
                        </a:rPr>
                        <a:t> </a:t>
                      </a:r>
                    </a:p>
                    <a:p>
                      <a:pPr algn="l">
                        <a:lnSpc>
                          <a:spcPct val="115000"/>
                        </a:lnSpc>
                        <a:spcAft>
                          <a:spcPts val="0"/>
                        </a:spcAft>
                      </a:pPr>
                      <a:r>
                        <a:rPr lang="en-GB" sz="1100" dirty="0">
                          <a:effectLst/>
                        </a:rPr>
                        <a:t> </a:t>
                      </a:r>
                      <a:endParaRPr lang="en-GB" sz="1100" dirty="0">
                        <a:effectLst/>
                        <a:latin typeface="Arial"/>
                        <a:ea typeface="Times New Roman"/>
                        <a:cs typeface="Times New Roman"/>
                      </a:endParaRPr>
                    </a:p>
                  </a:txBody>
                  <a:tcPr marL="68580" marR="68580" marT="0" marB="0" anchor="ctr"/>
                </a:tc>
              </a:tr>
              <a:tr h="1743449">
                <a:tc>
                  <a:txBody>
                    <a:bodyPr/>
                    <a:lstStyle/>
                    <a:p>
                      <a:pPr algn="just">
                        <a:lnSpc>
                          <a:spcPct val="115000"/>
                        </a:lnSpc>
                        <a:spcAft>
                          <a:spcPts val="0"/>
                        </a:spcAft>
                      </a:pPr>
                      <a:r>
                        <a:rPr lang="en-GB" sz="1600" dirty="0">
                          <a:effectLst/>
                        </a:rPr>
                        <a:t>Please provide constructive suggestions for improvement:</a:t>
                      </a:r>
                    </a:p>
                    <a:p>
                      <a:pPr algn="l">
                        <a:lnSpc>
                          <a:spcPct val="115000"/>
                        </a:lnSpc>
                        <a:spcAft>
                          <a:spcPts val="0"/>
                        </a:spcAft>
                      </a:pPr>
                      <a:r>
                        <a:rPr lang="en-GB" sz="1100" dirty="0">
                          <a:effectLst/>
                        </a:rPr>
                        <a:t> </a:t>
                      </a:r>
                    </a:p>
                    <a:p>
                      <a:pPr algn="l">
                        <a:lnSpc>
                          <a:spcPct val="115000"/>
                        </a:lnSpc>
                        <a:spcAft>
                          <a:spcPts val="0"/>
                        </a:spcAft>
                      </a:pPr>
                      <a:r>
                        <a:rPr lang="en-GB" sz="1100" dirty="0">
                          <a:effectLst/>
                        </a:rPr>
                        <a:t> </a:t>
                      </a:r>
                      <a:endParaRPr lang="en-GB" sz="1100" dirty="0">
                        <a:effectLst/>
                        <a:latin typeface="Arial"/>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668006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a:bodyPr>
          <a:lstStyle/>
          <a:p>
            <a:pPr algn="l"/>
            <a:r>
              <a:rPr lang="en-GB" sz="2800" i="1" dirty="0" smtClean="0"/>
              <a:t>“Those who contribute the most to the overall success of the office are the most highly rewarded. Notice that this does not suggest what the pay scheme should be. The determining factor is just whether the people think it rewards the right people.”</a:t>
            </a:r>
            <a:r>
              <a:rPr lang="en-GB" sz="2800" dirty="0" smtClean="0"/>
              <a:t/>
            </a:r>
            <a:br>
              <a:rPr lang="en-GB" sz="2800" dirty="0" smtClean="0"/>
            </a:br>
            <a:r>
              <a:rPr lang="en-GB" sz="2800" dirty="0"/>
              <a:t/>
            </a:r>
            <a:br>
              <a:rPr lang="en-GB" sz="2800" dirty="0"/>
            </a:br>
            <a:r>
              <a:rPr lang="en-GB" sz="2800" dirty="0" smtClean="0"/>
              <a:t>David Maister</a:t>
            </a:r>
            <a:endParaRPr lang="en-GB" sz="2800" dirty="0"/>
          </a:p>
        </p:txBody>
      </p:sp>
    </p:spTree>
    <p:extLst>
      <p:ext uri="{BB962C8B-B14F-4D97-AF65-F5344CB8AC3E}">
        <p14:creationId xmlns:p14="http://schemas.microsoft.com/office/powerpoint/2010/main" val="1744332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title"/>
          </p:nvPr>
        </p:nvSpPr>
        <p:spPr>
          <a:xfrm>
            <a:off x="540252" y="476672"/>
            <a:ext cx="8403724" cy="792088"/>
          </a:xfrm>
        </p:spPr>
        <p:txBody>
          <a:bodyPr>
            <a:normAutofit/>
          </a:bodyPr>
          <a:lstStyle/>
          <a:p>
            <a:pPr algn="l"/>
            <a:r>
              <a:rPr lang="en-GB" sz="3200" b="1" dirty="0"/>
              <a:t>360 degree (all round) feedback</a:t>
            </a:r>
            <a:endParaRPr lang="en-US" sz="3200" b="1" dirty="0"/>
          </a:p>
        </p:txBody>
      </p:sp>
      <p:sp>
        <p:nvSpPr>
          <p:cNvPr id="105476" name="Rectangle 3" descr="Rectangle: Click to edit Master text styles&#10;Second level&#10;Third level&#10;Fourth level&#10;Fifth level"/>
          <p:cNvSpPr>
            <a:spLocks noGrp="1" noChangeArrowheads="1"/>
          </p:cNvSpPr>
          <p:nvPr>
            <p:ph idx="1"/>
          </p:nvPr>
        </p:nvSpPr>
        <p:spPr/>
        <p:txBody>
          <a:bodyPr>
            <a:normAutofit/>
          </a:bodyPr>
          <a:lstStyle/>
          <a:p>
            <a:pPr>
              <a:buFont typeface="Wingdings" pitchFamily="2" charset="2"/>
              <a:buNone/>
            </a:pPr>
            <a:endParaRPr lang="en-GB" sz="2800" dirty="0">
              <a:latin typeface="Verdana" pitchFamily="34" charset="0"/>
            </a:endParaRPr>
          </a:p>
          <a:p>
            <a:pPr>
              <a:buFont typeface="Wingdings" panose="05000000000000000000" pitchFamily="2" charset="2"/>
              <a:buChar char="q"/>
            </a:pPr>
            <a:r>
              <a:rPr lang="en-GB" sz="2400" dirty="0" smtClean="0"/>
              <a:t>Needs </a:t>
            </a:r>
            <a:r>
              <a:rPr lang="en-GB" sz="2400" dirty="0"/>
              <a:t>to be part of an on - going performance management process and reward cycle</a:t>
            </a:r>
          </a:p>
          <a:p>
            <a:pPr>
              <a:buFont typeface="Wingdings" panose="05000000000000000000" pitchFamily="2" charset="2"/>
              <a:buChar char="q"/>
            </a:pPr>
            <a:r>
              <a:rPr lang="en-GB" sz="2500" dirty="0">
                <a:latin typeface="Calibri" pitchFamily="34" charset="0"/>
              </a:rPr>
              <a:t>Can be used to support a particular development </a:t>
            </a:r>
            <a:r>
              <a:rPr lang="en-GB" sz="2500" dirty="0" smtClean="0">
                <a:latin typeface="Calibri" pitchFamily="34" charset="0"/>
              </a:rPr>
              <a:t>programme such as a business development project</a:t>
            </a:r>
            <a:endParaRPr lang="en-GB" sz="2500" dirty="0">
              <a:latin typeface="Calibri" pitchFamily="34" charset="0"/>
            </a:endParaRPr>
          </a:p>
          <a:p>
            <a:pPr>
              <a:buFont typeface="Wingdings" panose="05000000000000000000" pitchFamily="2" charset="2"/>
              <a:buChar char="q"/>
            </a:pPr>
            <a:r>
              <a:rPr lang="en-GB" sz="2500" dirty="0">
                <a:latin typeface="Calibri" pitchFamily="34" charset="0"/>
              </a:rPr>
              <a:t>Should aim to provide each partner with an agreed and actionable performance development plan and serve as a basis for reward</a:t>
            </a:r>
          </a:p>
        </p:txBody>
      </p:sp>
    </p:spTree>
    <p:extLst>
      <p:ext uri="{BB962C8B-B14F-4D97-AF65-F5344CB8AC3E}">
        <p14:creationId xmlns:p14="http://schemas.microsoft.com/office/powerpoint/2010/main" val="488088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title"/>
          </p:nvPr>
        </p:nvSpPr>
        <p:spPr>
          <a:xfrm>
            <a:off x="504254" y="219052"/>
            <a:ext cx="8439722" cy="1194346"/>
          </a:xfrm>
        </p:spPr>
        <p:txBody>
          <a:bodyPr>
            <a:normAutofit/>
          </a:bodyPr>
          <a:lstStyle/>
          <a:p>
            <a:pPr algn="l"/>
            <a:r>
              <a:rPr lang="en-GB" sz="3000" b="1" dirty="0">
                <a:latin typeface="Calibri" pitchFamily="34" charset="0"/>
              </a:rPr>
              <a:t>A typical 360</a:t>
            </a:r>
            <a:r>
              <a:rPr lang="en-US" sz="3000" b="1" dirty="0">
                <a:latin typeface="Calibri" pitchFamily="34" charset="0"/>
              </a:rPr>
              <a:t>° performance development review process</a:t>
            </a:r>
          </a:p>
        </p:txBody>
      </p:sp>
      <p:sp>
        <p:nvSpPr>
          <p:cNvPr id="117765" name="Rectangle 5"/>
          <p:cNvSpPr>
            <a:spLocks noChangeArrowheads="1"/>
          </p:cNvSpPr>
          <p:nvPr/>
        </p:nvSpPr>
        <p:spPr bwMode="auto">
          <a:xfrm>
            <a:off x="0" y="-184659"/>
            <a:ext cx="184704" cy="36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7" tIns="45713" rIns="91427" bIns="45713" anchor="ctr">
            <a:spAutoFit/>
          </a:bodyPr>
          <a:lstStyle/>
          <a:p>
            <a:endParaRPr lang="en-GB"/>
          </a:p>
        </p:txBody>
      </p:sp>
      <p:graphicFrame>
        <p:nvGraphicFramePr>
          <p:cNvPr id="117766" name="Object 6"/>
          <p:cNvGraphicFramePr>
            <a:graphicFrameLocks noChangeAspect="1"/>
          </p:cNvGraphicFramePr>
          <p:nvPr>
            <p:extLst>
              <p:ext uri="{D42A27DB-BD31-4B8C-83A1-F6EECF244321}">
                <p14:modId xmlns:p14="http://schemas.microsoft.com/office/powerpoint/2010/main" val="4259926540"/>
              </p:ext>
            </p:extLst>
          </p:nvPr>
        </p:nvGraphicFramePr>
        <p:xfrm>
          <a:off x="4428009" y="1941293"/>
          <a:ext cx="4447091" cy="4451127"/>
        </p:xfrm>
        <a:graphic>
          <a:graphicData uri="http://schemas.openxmlformats.org/presentationml/2006/ole">
            <mc:AlternateContent xmlns:mc="http://schemas.openxmlformats.org/markup-compatibility/2006">
              <mc:Choice xmlns:v="urn:schemas-microsoft-com:vml" Requires="v">
                <p:oleObj spid="_x0000_s1048" name="Slide" r:id="rId4" imgW="1438652" imgH="1077478" progId="PowerPoint.Slide.12">
                  <p:embed/>
                </p:oleObj>
              </mc:Choice>
              <mc:Fallback>
                <p:oleObj name="Slide" r:id="rId4" imgW="1438652" imgH="1077478" progId="PowerPoint.Slide.12">
                  <p:embed/>
                  <p:pic>
                    <p:nvPicPr>
                      <p:cNvPr id="0" name=""/>
                      <p:cNvPicPr>
                        <a:picLocks noChangeAspect="1" noChangeArrowheads="1"/>
                      </p:cNvPicPr>
                      <p:nvPr/>
                    </p:nvPicPr>
                    <p:blipFill>
                      <a:blip r:embed="rId5"/>
                      <a:srcRect t="14763" b="11978"/>
                      <a:stretch>
                        <a:fillRect/>
                      </a:stretch>
                    </p:blipFill>
                    <p:spPr bwMode="auto">
                      <a:xfrm>
                        <a:off x="4428009" y="1941293"/>
                        <a:ext cx="4447091" cy="4451127"/>
                      </a:xfrm>
                      <a:prstGeom prst="rect">
                        <a:avLst/>
                      </a:prstGeom>
                      <a:noFill/>
                      <a:extLst/>
                    </p:spPr>
                  </p:pic>
                </p:oleObj>
              </mc:Fallback>
            </mc:AlternateContent>
          </a:graphicData>
        </a:graphic>
      </p:graphicFrame>
      <p:sp>
        <p:nvSpPr>
          <p:cNvPr id="2" name="Rectangle 1"/>
          <p:cNvSpPr/>
          <p:nvPr/>
        </p:nvSpPr>
        <p:spPr>
          <a:xfrm>
            <a:off x="396261" y="1941294"/>
            <a:ext cx="3302667" cy="4037394"/>
          </a:xfrm>
          <a:prstGeom prst="rect">
            <a:avLst/>
          </a:prstGeom>
        </p:spPr>
        <p:txBody>
          <a:bodyPr wrap="square" lIns="51188" tIns="25594" rIns="51188" bIns="25594">
            <a:spAutoFit/>
          </a:bodyPr>
          <a:lstStyle/>
          <a:p>
            <a:r>
              <a:rPr lang="en-GB" dirty="0">
                <a:latin typeface="Verdana" pitchFamily="34" charset="0"/>
              </a:rPr>
              <a:t>Obtaining feedback from colleagues can be an essential stage…</a:t>
            </a:r>
            <a:r>
              <a:rPr lang="en-GB" sz="2500" dirty="0">
                <a:latin typeface="Verdana" pitchFamily="34" charset="0"/>
              </a:rPr>
              <a:t> </a:t>
            </a:r>
          </a:p>
          <a:p>
            <a:endParaRPr lang="en-GB" dirty="0">
              <a:latin typeface="Verdana" pitchFamily="34" charset="0"/>
            </a:endParaRPr>
          </a:p>
          <a:p>
            <a:pPr marL="255941" indent="-255941">
              <a:buFont typeface="Arial" pitchFamily="34" charset="0"/>
              <a:buChar char="•"/>
            </a:pPr>
            <a:r>
              <a:rPr lang="en-GB" dirty="0">
                <a:latin typeface="Verdana" pitchFamily="34" charset="0"/>
              </a:rPr>
              <a:t>to build on peoples’ strengths and to reinforce what they are already doing well</a:t>
            </a:r>
          </a:p>
          <a:p>
            <a:pPr>
              <a:buFont typeface="Wingdings" pitchFamily="2" charset="2"/>
              <a:buNone/>
            </a:pPr>
            <a:endParaRPr lang="en-GB" dirty="0">
              <a:latin typeface="Verdana" pitchFamily="34" charset="0"/>
            </a:endParaRPr>
          </a:p>
          <a:p>
            <a:pPr marL="255941" indent="-255941">
              <a:buFont typeface="Arial" pitchFamily="34" charset="0"/>
              <a:buChar char="•"/>
            </a:pPr>
            <a:r>
              <a:rPr lang="en-GB" dirty="0">
                <a:latin typeface="Verdana" pitchFamily="34" charset="0"/>
              </a:rPr>
              <a:t>to identify what they could do </a:t>
            </a:r>
            <a:r>
              <a:rPr lang="en-GB" dirty="0" smtClean="0">
                <a:latin typeface="Verdana" pitchFamily="34" charset="0"/>
              </a:rPr>
              <a:t>better</a:t>
            </a:r>
          </a:p>
          <a:p>
            <a:pPr marL="255941" indent="-255941">
              <a:buFont typeface="Arial" pitchFamily="34" charset="0"/>
              <a:buChar char="•"/>
            </a:pPr>
            <a:endParaRPr lang="en-GB" dirty="0" smtClean="0">
              <a:latin typeface="Verdana" pitchFamily="34" charset="0"/>
            </a:endParaRPr>
          </a:p>
          <a:p>
            <a:pPr marL="255941" indent="-255941">
              <a:buFont typeface="Arial" pitchFamily="34" charset="0"/>
              <a:buChar char="•"/>
            </a:pPr>
            <a:r>
              <a:rPr lang="en-GB" dirty="0" smtClean="0">
                <a:latin typeface="Verdana" pitchFamily="34" charset="0"/>
              </a:rPr>
              <a:t>To form the basis for reward</a:t>
            </a:r>
            <a:endParaRPr lang="en-GB" dirty="0">
              <a:latin typeface="Verdana" pitchFamily="34" charset="0"/>
            </a:endParaRPr>
          </a:p>
        </p:txBody>
      </p:sp>
    </p:spTree>
    <p:extLst>
      <p:ext uri="{BB962C8B-B14F-4D97-AF65-F5344CB8AC3E}">
        <p14:creationId xmlns:p14="http://schemas.microsoft.com/office/powerpoint/2010/main" val="1879246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title"/>
          </p:nvPr>
        </p:nvSpPr>
        <p:spPr>
          <a:xfrm>
            <a:off x="432259" y="188640"/>
            <a:ext cx="8511717" cy="1368152"/>
          </a:xfrm>
        </p:spPr>
        <p:txBody>
          <a:bodyPr>
            <a:normAutofit/>
          </a:bodyPr>
          <a:lstStyle/>
          <a:p>
            <a:pPr algn="l"/>
            <a:r>
              <a:rPr lang="en-GB" sz="3000" b="1" dirty="0"/>
              <a:t>Advantages of 360 degree</a:t>
            </a:r>
            <a:r>
              <a:rPr lang="en-US" sz="3000" b="1" dirty="0"/>
              <a:t> (all round) feedback to evaluate performance</a:t>
            </a:r>
          </a:p>
        </p:txBody>
      </p:sp>
      <p:sp>
        <p:nvSpPr>
          <p:cNvPr id="122884" name="Rectangle 3" descr="Rectangle: Click to edit Master text styles&#10;Second level&#10;Third level&#10;Fourth level&#10;Fifth level"/>
          <p:cNvSpPr>
            <a:spLocks noGrp="1" noChangeArrowheads="1"/>
          </p:cNvSpPr>
          <p:nvPr>
            <p:ph idx="1"/>
          </p:nvPr>
        </p:nvSpPr>
        <p:spPr>
          <a:xfrm>
            <a:off x="457200" y="1989284"/>
            <a:ext cx="8229600" cy="4136880"/>
          </a:xfrm>
        </p:spPr>
        <p:txBody>
          <a:bodyPr>
            <a:normAutofit/>
          </a:bodyPr>
          <a:lstStyle/>
          <a:p>
            <a:pPr>
              <a:buFont typeface="Wingdings" panose="05000000000000000000" pitchFamily="2" charset="2"/>
              <a:buChar char="q"/>
            </a:pPr>
            <a:r>
              <a:rPr lang="en-GB" sz="2400" dirty="0"/>
              <a:t>Who better to give feedback on peoples’ performance than their peers and the people with whom they work closely? </a:t>
            </a:r>
            <a:endParaRPr lang="en-GB" sz="2400" dirty="0" smtClean="0"/>
          </a:p>
          <a:p>
            <a:pPr marL="0" indent="0">
              <a:buNone/>
            </a:pPr>
            <a:endParaRPr lang="en-GB" sz="2400" dirty="0"/>
          </a:p>
          <a:p>
            <a:pPr>
              <a:buFont typeface="Wingdings" panose="05000000000000000000" pitchFamily="2" charset="2"/>
              <a:buChar char="q"/>
            </a:pPr>
            <a:r>
              <a:rPr lang="en-GB" sz="2400" dirty="0"/>
              <a:t>Compared with downward feedback -</a:t>
            </a:r>
          </a:p>
          <a:p>
            <a:pPr marL="0" indent="0">
              <a:buNone/>
            </a:pPr>
            <a:r>
              <a:rPr lang="en-GB" sz="2400" dirty="0"/>
              <a:t>      - More constructive</a:t>
            </a:r>
          </a:p>
          <a:p>
            <a:pPr marL="0" indent="0">
              <a:buNone/>
            </a:pPr>
            <a:r>
              <a:rPr lang="en-GB" sz="2400" dirty="0"/>
              <a:t>      - Better received</a:t>
            </a:r>
          </a:p>
          <a:p>
            <a:pPr marL="0" indent="0">
              <a:buNone/>
            </a:pPr>
            <a:r>
              <a:rPr lang="en-GB" sz="2400" dirty="0"/>
              <a:t>      - More effective to enhance performance or change </a:t>
            </a:r>
            <a:endParaRPr lang="en-GB" sz="2400" dirty="0" smtClean="0"/>
          </a:p>
          <a:p>
            <a:pPr marL="0" indent="0">
              <a:buNone/>
            </a:pPr>
            <a:r>
              <a:rPr lang="en-GB" sz="2400" dirty="0" smtClean="0"/>
              <a:t>        behaviour </a:t>
            </a:r>
            <a:endParaRPr lang="en-US" sz="2400" dirty="0">
              <a:latin typeface="Verdana" pitchFamily="34" charset="0"/>
            </a:endParaRPr>
          </a:p>
        </p:txBody>
      </p:sp>
    </p:spTree>
    <p:extLst>
      <p:ext uri="{BB962C8B-B14F-4D97-AF65-F5344CB8AC3E}">
        <p14:creationId xmlns:p14="http://schemas.microsoft.com/office/powerpoint/2010/main" val="1821953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title"/>
          </p:nvPr>
        </p:nvSpPr>
        <p:spPr>
          <a:xfrm>
            <a:off x="504254" y="260649"/>
            <a:ext cx="8439722" cy="1224136"/>
          </a:xfrm>
        </p:spPr>
        <p:txBody>
          <a:bodyPr>
            <a:noAutofit/>
          </a:bodyPr>
          <a:lstStyle/>
          <a:p>
            <a:pPr algn="l"/>
            <a:r>
              <a:rPr lang="en-GB" sz="3000" b="1" dirty="0"/>
              <a:t>How to introduce a 360</a:t>
            </a:r>
            <a:r>
              <a:rPr lang="en-US" sz="3000" b="1" dirty="0"/>
              <a:t>° feedback performance development review  process</a:t>
            </a:r>
          </a:p>
        </p:txBody>
      </p:sp>
      <p:sp>
        <p:nvSpPr>
          <p:cNvPr id="74756" name="Rectangle 3" descr="Rectangle: Click to edit Master text styles&#10;Second level&#10;Third level&#10;Fourth level&#10;Fifth level"/>
          <p:cNvSpPr>
            <a:spLocks noGrp="1" noChangeArrowheads="1"/>
          </p:cNvSpPr>
          <p:nvPr>
            <p:ph idx="1"/>
          </p:nvPr>
        </p:nvSpPr>
        <p:spPr>
          <a:xfrm>
            <a:off x="457200" y="1893303"/>
            <a:ext cx="8229600" cy="4232861"/>
          </a:xfrm>
        </p:spPr>
        <p:txBody>
          <a:bodyPr>
            <a:normAutofit/>
          </a:bodyPr>
          <a:lstStyle/>
          <a:p>
            <a:pPr>
              <a:buFont typeface="Wingdings" pitchFamily="2" charset="2"/>
              <a:buNone/>
            </a:pPr>
            <a:endParaRPr lang="en-GB" sz="2800" dirty="0">
              <a:latin typeface="Verdana" pitchFamily="34" charset="0"/>
            </a:endParaRPr>
          </a:p>
          <a:p>
            <a:pPr>
              <a:buFont typeface="Wingdings" panose="05000000000000000000" pitchFamily="2" charset="2"/>
              <a:buChar char="q"/>
            </a:pPr>
            <a:r>
              <a:rPr lang="en-GB" sz="2400" dirty="0">
                <a:latin typeface="Calibri" pitchFamily="34" charset="0"/>
              </a:rPr>
              <a:t>No single best way to do this – whatever way best suits your firm</a:t>
            </a:r>
          </a:p>
          <a:p>
            <a:pPr>
              <a:buFont typeface="Wingdings" panose="05000000000000000000" pitchFamily="2" charset="2"/>
              <a:buChar char="q"/>
            </a:pPr>
            <a:r>
              <a:rPr lang="en-GB" sz="2400" dirty="0">
                <a:latin typeface="Calibri" pitchFamily="34" charset="0"/>
              </a:rPr>
              <a:t>Must be a process to which partners are willing to commit </a:t>
            </a:r>
            <a:r>
              <a:rPr lang="en-US" sz="2400" dirty="0">
                <a:latin typeface="Calibri" pitchFamily="34" charset="0"/>
              </a:rPr>
              <a:t>- d</a:t>
            </a:r>
            <a:r>
              <a:rPr lang="en-GB" sz="2400" dirty="0">
                <a:latin typeface="Calibri" pitchFamily="34" charset="0"/>
              </a:rPr>
              <a:t>o not seek to impose it on partners</a:t>
            </a:r>
          </a:p>
          <a:p>
            <a:pPr>
              <a:buFont typeface="Wingdings" panose="05000000000000000000" pitchFamily="2" charset="2"/>
              <a:buChar char="q"/>
            </a:pPr>
            <a:r>
              <a:rPr lang="en-GB" sz="2400" dirty="0">
                <a:latin typeface="Calibri" pitchFamily="34" charset="0"/>
              </a:rPr>
              <a:t>Partners must fully support the process if they are to accept the feedback  and change as a result </a:t>
            </a:r>
          </a:p>
          <a:p>
            <a:pPr>
              <a:buFont typeface="Wingdings" panose="05000000000000000000" pitchFamily="2" charset="2"/>
              <a:buChar char="q"/>
            </a:pPr>
            <a:r>
              <a:rPr lang="en-GB" sz="2400" dirty="0">
                <a:latin typeface="Calibri" pitchFamily="34" charset="0"/>
              </a:rPr>
              <a:t>The process must not be seen as threatening </a:t>
            </a:r>
            <a:endParaRPr lang="en-US" sz="2400" dirty="0">
              <a:latin typeface="Calibri" pitchFamily="34" charset="0"/>
            </a:endParaRPr>
          </a:p>
        </p:txBody>
      </p:sp>
    </p:spTree>
    <p:extLst>
      <p:ext uri="{BB962C8B-B14F-4D97-AF65-F5344CB8AC3E}">
        <p14:creationId xmlns:p14="http://schemas.microsoft.com/office/powerpoint/2010/main" val="2147000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pPr algn="l"/>
            <a:r>
              <a:rPr lang="en-GB" sz="3100" b="1" dirty="0">
                <a:latin typeface="Verdana" pitchFamily="34" charset="0"/>
              </a:rPr>
              <a:t>Evaluation of performance and deciding on rewards - who decides?</a:t>
            </a:r>
            <a:r>
              <a:rPr lang="en-GB" sz="3200" dirty="0">
                <a:latin typeface="Verdana" pitchFamily="34" charset="0"/>
              </a:rPr>
              <a:t/>
            </a:r>
            <a:br>
              <a:rPr lang="en-GB" sz="3200" dirty="0">
                <a:latin typeface="Verdana" pitchFamily="34" charset="0"/>
              </a:rPr>
            </a:br>
            <a:endParaRPr lang="en-GB" sz="3000" b="1" dirty="0">
              <a:latin typeface="Calibri" pitchFamily="34" charset="0"/>
            </a:endParaRPr>
          </a:p>
        </p:txBody>
      </p:sp>
      <p:sp>
        <p:nvSpPr>
          <p:cNvPr id="230403" name="Rectangle 3"/>
          <p:cNvSpPr>
            <a:spLocks noGrp="1" noChangeArrowheads="1"/>
          </p:cNvSpPr>
          <p:nvPr>
            <p:ph idx="1"/>
          </p:nvPr>
        </p:nvSpPr>
        <p:spPr/>
        <p:txBody>
          <a:bodyPr>
            <a:normAutofit/>
          </a:bodyPr>
          <a:lstStyle/>
          <a:p>
            <a:pPr marL="0" indent="0">
              <a:buNone/>
            </a:pPr>
            <a:endParaRPr lang="en-GB" sz="2000" dirty="0" smtClean="0">
              <a:latin typeface="Verdana" pitchFamily="34" charset="0"/>
            </a:endParaRPr>
          </a:p>
          <a:p>
            <a:pPr defTabSz="190473">
              <a:buFont typeface="Wingdings" panose="05000000000000000000" pitchFamily="2" charset="2"/>
              <a:buChar char="q"/>
            </a:pPr>
            <a:r>
              <a:rPr lang="en-GB" sz="2000" dirty="0" smtClean="0">
                <a:latin typeface="Verdana" pitchFamily="34" charset="0"/>
              </a:rPr>
              <a:t>trust </a:t>
            </a:r>
            <a:r>
              <a:rPr lang="en-GB" sz="2000" dirty="0">
                <a:latin typeface="Verdana" pitchFamily="34" charset="0"/>
              </a:rPr>
              <a:t>is </a:t>
            </a:r>
            <a:r>
              <a:rPr lang="en-GB" sz="2000" dirty="0" smtClean="0">
                <a:latin typeface="Verdana" pitchFamily="34" charset="0"/>
              </a:rPr>
              <a:t>essential</a:t>
            </a:r>
          </a:p>
          <a:p>
            <a:pPr defTabSz="190473">
              <a:buFont typeface="Wingdings" panose="05000000000000000000" pitchFamily="2" charset="2"/>
              <a:buChar char="q"/>
            </a:pPr>
            <a:endParaRPr lang="en-GB" sz="2000" dirty="0">
              <a:latin typeface="Verdana" pitchFamily="34" charset="0"/>
            </a:endParaRPr>
          </a:p>
          <a:p>
            <a:pPr defTabSz="190473">
              <a:buFont typeface="Wingdings" panose="05000000000000000000" pitchFamily="2" charset="2"/>
              <a:buChar char="q"/>
            </a:pPr>
            <a:r>
              <a:rPr lang="en-GB" sz="2000" dirty="0" smtClean="0">
                <a:latin typeface="Verdana" pitchFamily="34" charset="0"/>
              </a:rPr>
              <a:t>management </a:t>
            </a:r>
            <a:r>
              <a:rPr lang="en-GB" sz="2000" dirty="0">
                <a:latin typeface="Verdana" pitchFamily="34" charset="0"/>
              </a:rPr>
              <a:t>must have significant </a:t>
            </a:r>
            <a:r>
              <a:rPr lang="en-GB" sz="2000" dirty="0" smtClean="0">
                <a:latin typeface="Verdana" pitchFamily="34" charset="0"/>
              </a:rPr>
              <a:t>representation </a:t>
            </a:r>
            <a:r>
              <a:rPr lang="en-GB" sz="2000" dirty="0">
                <a:latin typeface="Verdana" pitchFamily="34" charset="0"/>
              </a:rPr>
              <a:t>and  </a:t>
            </a:r>
            <a:r>
              <a:rPr lang="en-GB" sz="2000" dirty="0" smtClean="0">
                <a:latin typeface="Verdana" pitchFamily="34" charset="0"/>
              </a:rPr>
              <a:t> </a:t>
            </a:r>
          </a:p>
          <a:p>
            <a:pPr marL="284123" indent="-284123" defTabSz="190473">
              <a:buNone/>
            </a:pPr>
            <a:r>
              <a:rPr lang="en-GB" sz="2000" dirty="0">
                <a:latin typeface="Verdana" pitchFamily="34" charset="0"/>
              </a:rPr>
              <a:t> </a:t>
            </a:r>
            <a:r>
              <a:rPr lang="en-GB" sz="2000" dirty="0" smtClean="0">
                <a:latin typeface="Verdana" pitchFamily="34" charset="0"/>
              </a:rPr>
              <a:t>    influence</a:t>
            </a:r>
          </a:p>
          <a:p>
            <a:pPr marL="284123" indent="-284123" defTabSz="190473">
              <a:buNone/>
            </a:pPr>
            <a:endParaRPr lang="en-GB" sz="2000" dirty="0">
              <a:latin typeface="Verdana" pitchFamily="34" charset="0"/>
            </a:endParaRPr>
          </a:p>
          <a:p>
            <a:pPr defTabSz="190473">
              <a:buFont typeface="Wingdings" panose="05000000000000000000" pitchFamily="2" charset="2"/>
              <a:buChar char="q"/>
            </a:pPr>
            <a:r>
              <a:rPr lang="en-GB" sz="2000" dirty="0" smtClean="0">
                <a:latin typeface="Verdana" pitchFamily="34" charset="0"/>
              </a:rPr>
              <a:t>involve </a:t>
            </a:r>
            <a:r>
              <a:rPr lang="en-GB" sz="2000" dirty="0">
                <a:latin typeface="Verdana" pitchFamily="34" charset="0"/>
              </a:rPr>
              <a:t>non-management </a:t>
            </a:r>
            <a:r>
              <a:rPr lang="en-GB" sz="2000" dirty="0" smtClean="0">
                <a:latin typeface="Verdana" pitchFamily="34" charset="0"/>
              </a:rPr>
              <a:t>trusted individuals </a:t>
            </a:r>
            <a:r>
              <a:rPr lang="en-GB" sz="2000" dirty="0">
                <a:latin typeface="Verdana" pitchFamily="34" charset="0"/>
              </a:rPr>
              <a:t>for checks </a:t>
            </a:r>
            <a:endParaRPr lang="en-GB" sz="2000" dirty="0" smtClean="0">
              <a:latin typeface="Verdana" pitchFamily="34" charset="0"/>
            </a:endParaRPr>
          </a:p>
          <a:p>
            <a:pPr marL="284123" indent="-284123" defTabSz="190473">
              <a:buNone/>
            </a:pPr>
            <a:r>
              <a:rPr lang="en-GB" sz="2000" dirty="0" smtClean="0">
                <a:latin typeface="Verdana" pitchFamily="34" charset="0"/>
              </a:rPr>
              <a:t>and </a:t>
            </a:r>
            <a:r>
              <a:rPr lang="en-GB" sz="2000" dirty="0">
                <a:latin typeface="Verdana" pitchFamily="34" charset="0"/>
              </a:rPr>
              <a:t>balances</a:t>
            </a:r>
            <a:r>
              <a:rPr lang="en-GB" sz="2000" dirty="0"/>
              <a:t>  </a:t>
            </a:r>
          </a:p>
        </p:txBody>
      </p:sp>
    </p:spTree>
    <p:extLst>
      <p:ext uri="{BB962C8B-B14F-4D97-AF65-F5344CB8AC3E}">
        <p14:creationId xmlns:p14="http://schemas.microsoft.com/office/powerpoint/2010/main" val="2177215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Reward – methods of decision making and allocation?</a:t>
            </a:r>
            <a:endParaRPr lang="en-GB" sz="28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z="2400" dirty="0" smtClean="0"/>
              <a:t>Arithmetical formula?</a:t>
            </a:r>
          </a:p>
          <a:p>
            <a:endParaRPr lang="en-GB" sz="2400" dirty="0" smtClean="0"/>
          </a:p>
          <a:p>
            <a:pPr>
              <a:buFont typeface="Wingdings" panose="05000000000000000000" pitchFamily="2" charset="2"/>
              <a:buChar char="q"/>
            </a:pPr>
            <a:r>
              <a:rPr lang="en-GB" sz="2400" dirty="0" smtClean="0"/>
              <a:t>Discretionary bonuses?</a:t>
            </a:r>
          </a:p>
          <a:p>
            <a:endParaRPr lang="en-GB" sz="2400" dirty="0" smtClean="0"/>
          </a:p>
          <a:p>
            <a:pPr>
              <a:buFont typeface="Wingdings" panose="05000000000000000000" pitchFamily="2" charset="2"/>
              <a:buChar char="q"/>
            </a:pPr>
            <a:r>
              <a:rPr lang="en-GB" sz="2400" dirty="0" smtClean="0"/>
              <a:t>Moves up and down?</a:t>
            </a:r>
          </a:p>
          <a:p>
            <a:endParaRPr lang="en-GB" sz="2400" dirty="0"/>
          </a:p>
          <a:p>
            <a:pPr>
              <a:buFont typeface="Wingdings" panose="05000000000000000000" pitchFamily="2" charset="2"/>
              <a:buChar char="q"/>
            </a:pPr>
            <a:r>
              <a:rPr lang="en-GB" sz="2400" dirty="0" smtClean="0"/>
              <a:t>Transparency of the process is vital</a:t>
            </a:r>
          </a:p>
          <a:p>
            <a:endParaRPr lang="en-GB" sz="2400" dirty="0"/>
          </a:p>
        </p:txBody>
      </p:sp>
    </p:spTree>
    <p:extLst>
      <p:ext uri="{BB962C8B-B14F-4D97-AF65-F5344CB8AC3E}">
        <p14:creationId xmlns:p14="http://schemas.microsoft.com/office/powerpoint/2010/main" val="2692629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A final thought …</a:t>
            </a:r>
            <a:endParaRPr lang="en-GB" sz="2800" b="1" dirty="0"/>
          </a:p>
        </p:txBody>
      </p:sp>
      <p:sp>
        <p:nvSpPr>
          <p:cNvPr id="3" name="Content Placeholder 2"/>
          <p:cNvSpPr>
            <a:spLocks noGrp="1"/>
          </p:cNvSpPr>
          <p:nvPr>
            <p:ph idx="1"/>
          </p:nvPr>
        </p:nvSpPr>
        <p:spPr/>
        <p:txBody>
          <a:bodyPr>
            <a:normAutofit/>
          </a:bodyPr>
          <a:lstStyle/>
          <a:p>
            <a:pPr marL="0" indent="0">
              <a:buNone/>
            </a:pPr>
            <a:r>
              <a:rPr lang="en-GB" sz="2400" dirty="0" smtClean="0"/>
              <a:t>Whichever form of reward system you use, you should never lose sight of the guiding principle that a reward system should always work to improve your firm’s competitive edge.    </a:t>
            </a:r>
            <a:endParaRPr lang="en-GB" sz="2400" dirty="0"/>
          </a:p>
        </p:txBody>
      </p:sp>
    </p:spTree>
    <p:extLst>
      <p:ext uri="{BB962C8B-B14F-4D97-AF65-F5344CB8AC3E}">
        <p14:creationId xmlns:p14="http://schemas.microsoft.com/office/powerpoint/2010/main" val="40444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38538"/>
          </a:xfrm>
        </p:spPr>
        <p:txBody>
          <a:bodyPr>
            <a:normAutofit/>
          </a:bodyPr>
          <a:lstStyle/>
          <a:p>
            <a:pPr algn="l"/>
            <a:r>
              <a:rPr lang="en-GB" sz="3200" dirty="0" smtClean="0"/>
              <a:t>Any questions?</a:t>
            </a:r>
            <a:endParaRPr lang="en-GB" sz="3200" dirty="0"/>
          </a:p>
        </p:txBody>
      </p:sp>
    </p:spTree>
    <p:extLst>
      <p:ext uri="{BB962C8B-B14F-4D97-AF65-F5344CB8AC3E}">
        <p14:creationId xmlns:p14="http://schemas.microsoft.com/office/powerpoint/2010/main" val="35788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algn="l"/>
            <a:r>
              <a:rPr lang="en-GB" altLang="en-US" sz="2400" b="1" dirty="0"/>
              <a:t>Competing as a law firm is a requirement for long term success</a:t>
            </a:r>
            <a:endParaRPr lang="en-US" altLang="en-US" sz="2400" b="1" dirty="0"/>
          </a:p>
        </p:txBody>
      </p:sp>
      <p:sp>
        <p:nvSpPr>
          <p:cNvPr id="3075" name="Rectangle 3"/>
          <p:cNvSpPr>
            <a:spLocks noGrp="1" noChangeArrowheads="1"/>
          </p:cNvSpPr>
          <p:nvPr>
            <p:ph idx="1"/>
          </p:nvPr>
        </p:nvSpPr>
        <p:spPr/>
        <p:txBody>
          <a:bodyPr>
            <a:normAutofit/>
          </a:bodyPr>
          <a:lstStyle/>
          <a:p>
            <a:pPr>
              <a:buFont typeface="Wingdings" panose="05000000000000000000" pitchFamily="2" charset="2"/>
              <a:buChar char="q"/>
            </a:pPr>
            <a:r>
              <a:rPr lang="en-GB" altLang="en-US" sz="2000" dirty="0"/>
              <a:t>To compete, a firm has to</a:t>
            </a:r>
            <a:r>
              <a:rPr lang="en-GB" altLang="en-US" sz="2000" b="1" dirty="0"/>
              <a:t> outperform </a:t>
            </a:r>
            <a:r>
              <a:rPr lang="en-GB" altLang="en-US" sz="2000" dirty="0"/>
              <a:t>its </a:t>
            </a:r>
            <a:r>
              <a:rPr lang="en-GB" altLang="en-US" sz="2000" dirty="0" smtClean="0"/>
              <a:t>rivals in </a:t>
            </a:r>
            <a:r>
              <a:rPr lang="en-GB" altLang="en-US" sz="2000" dirty="0"/>
              <a:t>the </a:t>
            </a:r>
            <a:r>
              <a:rPr lang="en-GB" altLang="en-US" sz="2000" dirty="0" smtClean="0"/>
              <a:t>ways specified </a:t>
            </a:r>
            <a:r>
              <a:rPr lang="en-GB" altLang="en-US" sz="2000" dirty="0"/>
              <a:t>by </a:t>
            </a:r>
            <a:r>
              <a:rPr lang="en-GB" altLang="en-US" sz="2000" dirty="0" smtClean="0"/>
              <a:t>clients</a:t>
            </a:r>
            <a:endParaRPr lang="en-GB" altLang="en-US" sz="2000" dirty="0"/>
          </a:p>
          <a:p>
            <a:endParaRPr lang="en-GB" altLang="en-US" sz="2000" dirty="0"/>
          </a:p>
          <a:p>
            <a:pPr>
              <a:buFont typeface="Wingdings" panose="05000000000000000000" pitchFamily="2" charset="2"/>
              <a:buChar char="q"/>
            </a:pPr>
            <a:r>
              <a:rPr lang="en-GB" altLang="en-US" sz="2000" dirty="0" smtClean="0"/>
              <a:t>The primary task of law firm managements </a:t>
            </a:r>
            <a:r>
              <a:rPr lang="en-GB" altLang="en-US" sz="2000" dirty="0"/>
              <a:t>is to understand what it is that will improve </a:t>
            </a:r>
            <a:r>
              <a:rPr lang="en-GB" altLang="en-US" sz="2000" dirty="0" smtClean="0"/>
              <a:t>a firm’s competitiveness </a:t>
            </a:r>
            <a:r>
              <a:rPr lang="en-GB" altLang="en-US" sz="2000" dirty="0"/>
              <a:t>and then </a:t>
            </a:r>
            <a:r>
              <a:rPr lang="en-GB" altLang="en-US" sz="2000" dirty="0" smtClean="0"/>
              <a:t>organise all </a:t>
            </a:r>
            <a:r>
              <a:rPr lang="en-GB" altLang="en-US" sz="2000" dirty="0"/>
              <a:t>of a firm’s resources to achieve </a:t>
            </a:r>
            <a:r>
              <a:rPr lang="en-GB" altLang="en-US" sz="2000" dirty="0" smtClean="0"/>
              <a:t>that </a:t>
            </a:r>
            <a:r>
              <a:rPr lang="en-GB" altLang="en-US" sz="2000" dirty="0"/>
              <a:t>improvement  </a:t>
            </a:r>
            <a:endParaRPr lang="en-GB" altLang="en-US" sz="2000" dirty="0" smtClean="0"/>
          </a:p>
          <a:p>
            <a:endParaRPr lang="en-GB" altLang="en-US" sz="2000" dirty="0" smtClean="0"/>
          </a:p>
          <a:p>
            <a:pPr>
              <a:buFont typeface="Wingdings" panose="05000000000000000000" pitchFamily="2" charset="2"/>
              <a:buChar char="q"/>
            </a:pPr>
            <a:r>
              <a:rPr lang="en-GB" altLang="en-US" sz="2000" dirty="0"/>
              <a:t>All a firm’s structures, systems and support processes need to be directed at improving its </a:t>
            </a:r>
            <a:r>
              <a:rPr lang="en-GB" altLang="en-US" sz="2000" dirty="0" smtClean="0"/>
              <a:t>competitiveness – including </a:t>
            </a:r>
            <a:r>
              <a:rPr lang="en-GB" altLang="en-US" sz="2000" b="1" dirty="0" smtClean="0"/>
              <a:t>reward</a:t>
            </a:r>
            <a:endParaRPr lang="en-GB" altLang="en-US" sz="2000" b="1" dirty="0"/>
          </a:p>
          <a:p>
            <a:endParaRPr lang="en-US" altLang="en-US" sz="2000" dirty="0"/>
          </a:p>
        </p:txBody>
      </p:sp>
    </p:spTree>
    <p:extLst>
      <p:ext uri="{BB962C8B-B14F-4D97-AF65-F5344CB8AC3E}">
        <p14:creationId xmlns:p14="http://schemas.microsoft.com/office/powerpoint/2010/main" val="156168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700" dirty="0" smtClean="0"/>
              <a:t/>
            </a:r>
            <a:br>
              <a:rPr lang="en-GB" sz="2700" dirty="0" smtClean="0"/>
            </a:br>
            <a:r>
              <a:rPr lang="en-GB" sz="2700" dirty="0" smtClean="0"/>
              <a:t/>
            </a:r>
            <a:br>
              <a:rPr lang="en-GB" sz="2700" dirty="0" smtClean="0"/>
            </a:br>
            <a:r>
              <a:rPr lang="en-GB" sz="2200" b="1" dirty="0" smtClean="0">
                <a:latin typeface="+mn-lt"/>
              </a:rPr>
              <a:t>An </a:t>
            </a:r>
            <a:r>
              <a:rPr lang="en-GB" sz="2200" b="1" dirty="0" smtClean="0">
                <a:latin typeface="+mn-lt"/>
              </a:rPr>
              <a:t>appropriate reward system is strategic and should be seen as a component part of achieving competitive advantage  over rivals</a:t>
            </a:r>
            <a:r>
              <a:rPr lang="en-GB" sz="3200" dirty="0"/>
              <a:t/>
            </a:r>
            <a:br>
              <a:rPr lang="en-GB" sz="3200" dirty="0"/>
            </a:br>
            <a:r>
              <a:rPr lang="en-GB" sz="3200" dirty="0"/>
              <a:t/>
            </a:r>
            <a:br>
              <a:rPr lang="en-GB" sz="3200" dirty="0"/>
            </a:br>
            <a:endParaRPr lang="en-GB" sz="3000" dirty="0"/>
          </a:p>
        </p:txBody>
      </p:sp>
      <p:sp>
        <p:nvSpPr>
          <p:cNvPr id="3" name="Content Placeholder 2"/>
          <p:cNvSpPr>
            <a:spLocks noGrp="1"/>
          </p:cNvSpPr>
          <p:nvPr>
            <p:ph idx="1"/>
          </p:nvPr>
        </p:nvSpPr>
        <p:spPr>
          <a:xfrm>
            <a:off x="457200" y="1628800"/>
            <a:ext cx="7787208" cy="4497363"/>
          </a:xfrm>
        </p:spPr>
        <p:txBody>
          <a:bodyPr>
            <a:normAutofit/>
          </a:bodyPr>
          <a:lstStyle/>
          <a:p>
            <a:pPr marL="0" indent="0">
              <a:buNone/>
            </a:pPr>
            <a:endParaRPr lang="en-GB" sz="1800" dirty="0" smtClean="0"/>
          </a:p>
          <a:p>
            <a:pPr>
              <a:buFont typeface="Wingdings" pitchFamily="2" charset="2"/>
              <a:buChar char="q"/>
            </a:pPr>
            <a:r>
              <a:rPr lang="en-GB" sz="1800" dirty="0"/>
              <a:t>To become more competitive than rivals a law firm will need to </a:t>
            </a:r>
            <a:r>
              <a:rPr lang="en-GB" sz="1800" dirty="0" smtClean="0"/>
              <a:t>consistently </a:t>
            </a:r>
            <a:r>
              <a:rPr lang="en-GB" sz="1800" dirty="0"/>
              <a:t>deliver </a:t>
            </a:r>
            <a:r>
              <a:rPr lang="en-GB" sz="1800" b="1" dirty="0"/>
              <a:t>what clients require </a:t>
            </a:r>
            <a:r>
              <a:rPr lang="en-GB" sz="1800" dirty="0"/>
              <a:t>– and do so better than </a:t>
            </a:r>
            <a:r>
              <a:rPr lang="en-GB" sz="1800" dirty="0" smtClean="0"/>
              <a:t>rivals. </a:t>
            </a:r>
          </a:p>
          <a:p>
            <a:pPr>
              <a:buFont typeface="Wingdings" pitchFamily="2" charset="2"/>
              <a:buChar char="q"/>
            </a:pPr>
            <a:endParaRPr lang="en-GB" sz="1800" dirty="0" smtClean="0"/>
          </a:p>
          <a:p>
            <a:pPr>
              <a:buFont typeface="Wingdings" pitchFamily="2" charset="2"/>
              <a:buChar char="q"/>
            </a:pPr>
            <a:r>
              <a:rPr lang="en-GB" sz="1800" dirty="0" smtClean="0"/>
              <a:t>To do this will mean ensuring a firm’s people </a:t>
            </a:r>
            <a:r>
              <a:rPr lang="en-GB" sz="1800" b="1" dirty="0"/>
              <a:t>perform at </a:t>
            </a:r>
            <a:r>
              <a:rPr lang="en-GB" sz="1800" b="1" dirty="0" smtClean="0"/>
              <a:t>higher levels </a:t>
            </a:r>
            <a:r>
              <a:rPr lang="en-GB" sz="1800" dirty="0"/>
              <a:t>than rivals </a:t>
            </a:r>
            <a:endParaRPr lang="en-GB" sz="1800" dirty="0" smtClean="0"/>
          </a:p>
          <a:p>
            <a:pPr marL="114300" indent="0">
              <a:buNone/>
            </a:pPr>
            <a:endParaRPr lang="en-GB" sz="1800" dirty="0" smtClean="0"/>
          </a:p>
          <a:p>
            <a:pPr>
              <a:buFont typeface="Wingdings" pitchFamily="2" charset="2"/>
              <a:buChar char="q"/>
            </a:pPr>
            <a:r>
              <a:rPr lang="en-GB" sz="1800" dirty="0"/>
              <a:t>Ensuring that a firm’s people are highly trained, skilled and</a:t>
            </a:r>
            <a:r>
              <a:rPr lang="en-GB" sz="1800" b="1" dirty="0"/>
              <a:t> motivated </a:t>
            </a:r>
            <a:r>
              <a:rPr lang="en-GB" sz="1800" dirty="0"/>
              <a:t>should be a critical objective if a firm is to achieve a competitive advantage over its rivals</a:t>
            </a:r>
          </a:p>
          <a:p>
            <a:pPr marL="114300" indent="0">
              <a:buNone/>
            </a:pPr>
            <a:endParaRPr lang="en-GB" sz="1800" dirty="0"/>
          </a:p>
          <a:p>
            <a:pPr>
              <a:buFont typeface="Wingdings" pitchFamily="2" charset="2"/>
              <a:buChar char="q"/>
            </a:pPr>
            <a:r>
              <a:rPr lang="en-GB" sz="1800" dirty="0" smtClean="0"/>
              <a:t>Essential to get </a:t>
            </a:r>
            <a:r>
              <a:rPr lang="en-GB" sz="1800" dirty="0"/>
              <a:t>the best out </a:t>
            </a:r>
            <a:r>
              <a:rPr lang="en-GB" sz="1800" dirty="0" smtClean="0"/>
              <a:t>of people </a:t>
            </a:r>
            <a:r>
              <a:rPr lang="en-GB" sz="1800" dirty="0"/>
              <a:t>to maximise </a:t>
            </a:r>
            <a:r>
              <a:rPr lang="en-GB" sz="1800" dirty="0" smtClean="0"/>
              <a:t>their potential and </a:t>
            </a:r>
            <a:r>
              <a:rPr lang="en-GB" sz="1800" dirty="0" smtClean="0"/>
              <a:t>performance -but </a:t>
            </a:r>
            <a:r>
              <a:rPr lang="en-GB" sz="1800" dirty="0"/>
              <a:t>how skilled are firms in getting the best out of their people? </a:t>
            </a:r>
          </a:p>
          <a:p>
            <a:pPr>
              <a:buFont typeface="Wingdings" pitchFamily="2" charset="2"/>
              <a:buChar char="q"/>
            </a:pPr>
            <a:endParaRPr lang="en-GB" sz="1800" dirty="0" smtClean="0"/>
          </a:p>
          <a:p>
            <a:pPr>
              <a:buFont typeface="Wingdings" pitchFamily="2" charset="2"/>
              <a:buChar char="q"/>
            </a:pPr>
            <a:endParaRPr lang="en-GB" sz="1800" dirty="0"/>
          </a:p>
          <a:p>
            <a:pPr marL="0" indent="0">
              <a:buNone/>
            </a:pPr>
            <a:endParaRPr lang="en-GB" sz="2400" dirty="0"/>
          </a:p>
        </p:txBody>
      </p:sp>
    </p:spTree>
    <p:extLst>
      <p:ext uri="{BB962C8B-B14F-4D97-AF65-F5344CB8AC3E}">
        <p14:creationId xmlns:p14="http://schemas.microsoft.com/office/powerpoint/2010/main" val="725125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What does it presently take to succeed at your firm?</a:t>
            </a:r>
            <a:endParaRPr lang="en-GB" sz="28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z="2400" dirty="0" smtClean="0"/>
              <a:t>Are business development skills really </a:t>
            </a:r>
            <a:r>
              <a:rPr lang="en-GB" sz="2400" b="1" dirty="0" smtClean="0"/>
              <a:t>valued</a:t>
            </a:r>
            <a:r>
              <a:rPr lang="en-GB" sz="2400" dirty="0" smtClean="0"/>
              <a:t>?</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Are they </a:t>
            </a:r>
            <a:r>
              <a:rPr lang="en-GB" sz="2400" b="1" dirty="0" smtClean="0"/>
              <a:t>measured</a:t>
            </a:r>
            <a:r>
              <a:rPr lang="en-GB" sz="2400" dirty="0" smtClean="0"/>
              <a:t>;</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Are they appropriately </a:t>
            </a:r>
            <a:r>
              <a:rPr lang="en-GB" sz="2400" b="1" dirty="0" smtClean="0"/>
              <a:t>rewarded</a:t>
            </a:r>
            <a:r>
              <a:rPr lang="en-GB" sz="2400" dirty="0" smtClean="0"/>
              <a:t>? </a:t>
            </a:r>
            <a:endParaRPr lang="en-GB" sz="2400" dirty="0"/>
          </a:p>
        </p:txBody>
      </p:sp>
    </p:spTree>
    <p:extLst>
      <p:ext uri="{BB962C8B-B14F-4D97-AF65-F5344CB8AC3E}">
        <p14:creationId xmlns:p14="http://schemas.microsoft.com/office/powerpoint/2010/main" val="142948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Unlike in this firm</a:t>
            </a:r>
            <a:endParaRPr lang="en-GB" sz="2800" b="1" dirty="0"/>
          </a:p>
        </p:txBody>
      </p:sp>
      <p:sp>
        <p:nvSpPr>
          <p:cNvPr id="3" name="Content Placeholder 2"/>
          <p:cNvSpPr>
            <a:spLocks noGrp="1"/>
          </p:cNvSpPr>
          <p:nvPr>
            <p:ph idx="1"/>
          </p:nvPr>
        </p:nvSpPr>
        <p:spPr>
          <a:xfrm>
            <a:off x="457200" y="1600200"/>
            <a:ext cx="8003232" cy="4525963"/>
          </a:xfrm>
        </p:spPr>
        <p:txBody>
          <a:bodyPr>
            <a:normAutofit/>
          </a:bodyPr>
          <a:lstStyle/>
          <a:p>
            <a:pPr marL="0" indent="0">
              <a:buNone/>
            </a:pPr>
            <a:r>
              <a:rPr lang="en-GB" sz="2400" i="1" dirty="0" smtClean="0"/>
              <a:t>“The only thing this firm values (and rewards) is personal billing!”</a:t>
            </a:r>
          </a:p>
          <a:p>
            <a:pPr marL="0" indent="0">
              <a:buNone/>
            </a:pPr>
            <a:endParaRPr lang="en-GB" sz="2400" dirty="0"/>
          </a:p>
          <a:p>
            <a:pPr marL="0" indent="0">
              <a:buNone/>
            </a:pPr>
            <a:r>
              <a:rPr lang="en-GB" sz="2400" i="1" dirty="0" smtClean="0"/>
              <a:t>“Why should I share clients with my partners? What good will it do me?”</a:t>
            </a:r>
          </a:p>
          <a:p>
            <a:pPr marL="0" indent="0">
              <a:buNone/>
            </a:pPr>
            <a:endParaRPr lang="en-GB" sz="2400" i="1" dirty="0"/>
          </a:p>
          <a:p>
            <a:pPr marL="0" indent="0">
              <a:buNone/>
            </a:pPr>
            <a:endParaRPr lang="en-GB" sz="2400" i="1" dirty="0" smtClean="0"/>
          </a:p>
          <a:p>
            <a:pPr marL="0" indent="0">
              <a:buNone/>
            </a:pPr>
            <a:r>
              <a:rPr lang="en-GB" sz="2400" dirty="0" smtClean="0"/>
              <a:t>Responses to </a:t>
            </a:r>
            <a:r>
              <a:rPr lang="en-GB" sz="2400" dirty="0"/>
              <a:t>a confidential </a:t>
            </a:r>
            <a:r>
              <a:rPr lang="en-GB" sz="2400" dirty="0" smtClean="0"/>
              <a:t>questionnaire</a:t>
            </a:r>
            <a:r>
              <a:rPr lang="en-GB" sz="2400" dirty="0"/>
              <a:t> from 29 out of 30 partners in a firm </a:t>
            </a:r>
          </a:p>
          <a:p>
            <a:pPr marL="0" indent="0">
              <a:buNone/>
            </a:pPr>
            <a:endParaRPr lang="en-GB" sz="2400" i="1" dirty="0"/>
          </a:p>
        </p:txBody>
      </p:sp>
    </p:spTree>
    <p:extLst>
      <p:ext uri="{BB962C8B-B14F-4D97-AF65-F5344CB8AC3E}">
        <p14:creationId xmlns:p14="http://schemas.microsoft.com/office/powerpoint/2010/main" val="2981146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A silo culture</a:t>
            </a:r>
            <a:endParaRPr lang="en-GB" sz="2800" b="1" dirty="0"/>
          </a:p>
        </p:txBody>
      </p:sp>
      <p:sp>
        <p:nvSpPr>
          <p:cNvPr id="3" name="Content Placeholder 2"/>
          <p:cNvSpPr>
            <a:spLocks noGrp="1"/>
          </p:cNvSpPr>
          <p:nvPr>
            <p:ph idx="1"/>
          </p:nvPr>
        </p:nvSpPr>
        <p:spPr>
          <a:xfrm>
            <a:off x="539552" y="1556792"/>
            <a:ext cx="4104456" cy="4525963"/>
          </a:xfrm>
        </p:spPr>
        <p:txBody>
          <a:bodyPr>
            <a:normAutofit/>
          </a:bodyPr>
          <a:lstStyle/>
          <a:p>
            <a:pPr>
              <a:buFont typeface="Wingdings" panose="05000000000000000000" pitchFamily="2" charset="2"/>
              <a:buChar char="q"/>
            </a:pPr>
            <a:r>
              <a:rPr lang="en-GB" sz="2400" dirty="0" smtClean="0"/>
              <a:t>No sharing of work and clients</a:t>
            </a:r>
          </a:p>
          <a:p>
            <a:pPr>
              <a:buFont typeface="Wingdings" panose="05000000000000000000" pitchFamily="2" charset="2"/>
              <a:buChar char="q"/>
            </a:pPr>
            <a:r>
              <a:rPr lang="en-GB" sz="2400" dirty="0" smtClean="0"/>
              <a:t>No co-selling / cross-selling </a:t>
            </a:r>
          </a:p>
          <a:p>
            <a:pPr>
              <a:buFont typeface="Wingdings" panose="05000000000000000000" pitchFamily="2" charset="2"/>
              <a:buChar char="q"/>
            </a:pPr>
            <a:r>
              <a:rPr lang="en-GB" sz="2400" dirty="0" smtClean="0"/>
              <a:t>No efforts made to </a:t>
            </a:r>
          </a:p>
          <a:p>
            <a:pPr marL="0" indent="0">
              <a:buNone/>
            </a:pPr>
            <a:r>
              <a:rPr lang="en-GB" sz="2400" dirty="0"/>
              <a:t> </a:t>
            </a:r>
            <a:r>
              <a:rPr lang="en-GB" sz="2400" dirty="0" smtClean="0"/>
              <a:t>    - enhance the entire firm’s </a:t>
            </a:r>
          </a:p>
          <a:p>
            <a:pPr marL="0" indent="0">
              <a:buNone/>
            </a:pPr>
            <a:r>
              <a:rPr lang="en-GB" sz="2400" dirty="0" smtClean="0"/>
              <a:t>     profile and reputation</a:t>
            </a:r>
          </a:p>
          <a:p>
            <a:pPr marL="0" indent="0">
              <a:buNone/>
            </a:pPr>
            <a:r>
              <a:rPr lang="en-GB" sz="2400" dirty="0" smtClean="0"/>
              <a:t>     - build long term profitability</a:t>
            </a:r>
          </a:p>
          <a:p>
            <a:pPr>
              <a:buFont typeface="Wingdings" panose="05000000000000000000" pitchFamily="2" charset="2"/>
              <a:buChar char="q"/>
            </a:pPr>
            <a:r>
              <a:rPr lang="en-GB" sz="2400" dirty="0" smtClean="0"/>
              <a:t>No effective business development to a plan</a:t>
            </a:r>
          </a:p>
          <a:p>
            <a:pPr>
              <a:buFont typeface="Wingdings" panose="05000000000000000000" pitchFamily="2" charset="2"/>
              <a:buChar char="q"/>
            </a:pPr>
            <a:r>
              <a:rPr lang="en-GB" sz="2400" dirty="0">
                <a:solidFill>
                  <a:srgbClr val="FF0000"/>
                </a:solidFill>
              </a:rPr>
              <a:t>Risk issues </a:t>
            </a:r>
          </a:p>
          <a:p>
            <a:pPr>
              <a:buFont typeface="Wingdings" panose="05000000000000000000" pitchFamily="2" charset="2"/>
              <a:buChar char="q"/>
            </a:pPr>
            <a:endParaRPr lang="en-GB" sz="2400" dirty="0"/>
          </a:p>
        </p:txBody>
      </p:sp>
      <p:pic>
        <p:nvPicPr>
          <p:cNvPr id="4" name="Picture 10" descr="C:\Users\Peter\AppData\Local\Microsoft\Windows\Temporary Internet Files\Content.IE5\VE3LKSBZ\MC9000897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1529669"/>
            <a:ext cx="3888432" cy="385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307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Compare with this firm</a:t>
            </a:r>
            <a:endParaRPr lang="en-GB" sz="2800" b="1" dirty="0"/>
          </a:p>
        </p:txBody>
      </p:sp>
      <p:sp>
        <p:nvSpPr>
          <p:cNvPr id="3" name="Content Placeholder 2"/>
          <p:cNvSpPr>
            <a:spLocks noGrp="1"/>
          </p:cNvSpPr>
          <p:nvPr>
            <p:ph idx="1"/>
          </p:nvPr>
        </p:nvSpPr>
        <p:spPr/>
        <p:txBody>
          <a:bodyPr>
            <a:normAutofit/>
          </a:bodyPr>
          <a:lstStyle/>
          <a:p>
            <a:pPr marL="0" indent="0">
              <a:buNone/>
            </a:pPr>
            <a:r>
              <a:rPr lang="en-GB" sz="2400" i="1" dirty="0" smtClean="0"/>
              <a:t>“Which other partner or partners has passed you the most work over the last 12 months?”</a:t>
            </a:r>
          </a:p>
          <a:p>
            <a:pPr marL="0" indent="0">
              <a:buNone/>
            </a:pPr>
            <a:endParaRPr lang="en-GB" sz="2400" i="1" dirty="0"/>
          </a:p>
          <a:p>
            <a:pPr marL="0" indent="0">
              <a:buNone/>
            </a:pPr>
            <a:r>
              <a:rPr lang="en-GB" sz="2400" dirty="0" smtClean="0"/>
              <a:t>A question designed to ascertain the level of work / client sharing in a US law firm.</a:t>
            </a:r>
          </a:p>
          <a:p>
            <a:pPr marL="0" indent="0">
              <a:buNone/>
            </a:pPr>
            <a:endParaRPr lang="en-GB" sz="2400" dirty="0"/>
          </a:p>
          <a:p>
            <a:pPr marL="0" indent="0">
              <a:buNone/>
            </a:pPr>
            <a:r>
              <a:rPr lang="en-GB" sz="2400" dirty="0" smtClean="0"/>
              <a:t>Those partners in that firm who develop work / build and maintain client relationships AND who share work and clients with others are some of the most highly rewarded. </a:t>
            </a:r>
          </a:p>
          <a:p>
            <a:pPr marL="0" indent="0">
              <a:buNone/>
            </a:pPr>
            <a:endParaRPr lang="en-GB" dirty="0"/>
          </a:p>
        </p:txBody>
      </p:sp>
    </p:spTree>
    <p:extLst>
      <p:ext uri="{BB962C8B-B14F-4D97-AF65-F5344CB8AC3E}">
        <p14:creationId xmlns:p14="http://schemas.microsoft.com/office/powerpoint/2010/main" val="1114271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idx="4294967295"/>
          </p:nvPr>
        </p:nvSpPr>
        <p:spPr>
          <a:xfrm>
            <a:off x="0" y="333375"/>
            <a:ext cx="7877175" cy="863600"/>
          </a:xfrm>
        </p:spPr>
        <p:txBody>
          <a:bodyPr>
            <a:normAutofit/>
          </a:bodyPr>
          <a:lstStyle/>
          <a:p>
            <a:pPr algn="l"/>
            <a:r>
              <a:rPr lang="en-GB" sz="3200" b="1" dirty="0"/>
              <a:t>What does it </a:t>
            </a:r>
            <a:r>
              <a:rPr lang="en-GB" sz="3200" b="1" dirty="0" smtClean="0"/>
              <a:t>take </a:t>
            </a:r>
            <a:r>
              <a:rPr lang="en-GB" sz="3200" b="1" dirty="0"/>
              <a:t>to succeed at your firm?</a:t>
            </a:r>
            <a:endParaRPr lang="en-US" sz="3000" b="1" dirty="0"/>
          </a:p>
        </p:txBody>
      </p:sp>
      <p:sp>
        <p:nvSpPr>
          <p:cNvPr id="51204" name="Rectangle 3"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marL="0" indent="0">
              <a:buNone/>
            </a:pPr>
            <a:endParaRPr lang="en-GB" sz="2500" dirty="0" smtClean="0">
              <a:latin typeface="Calibri" pitchFamily="34" charset="0"/>
            </a:endParaRPr>
          </a:p>
          <a:p>
            <a:pPr>
              <a:buFont typeface="Wingdings" panose="05000000000000000000" pitchFamily="2" charset="2"/>
              <a:buChar char="q"/>
            </a:pPr>
            <a:r>
              <a:rPr lang="en-GB" sz="2500" dirty="0" smtClean="0">
                <a:latin typeface="Calibri" pitchFamily="34" charset="0"/>
              </a:rPr>
              <a:t>if </a:t>
            </a:r>
            <a:r>
              <a:rPr lang="en-GB" sz="2500" b="1" dirty="0" smtClean="0">
                <a:latin typeface="Calibri" pitchFamily="34" charset="0"/>
              </a:rPr>
              <a:t>effective</a:t>
            </a:r>
            <a:r>
              <a:rPr lang="en-GB" sz="2500" dirty="0" smtClean="0">
                <a:latin typeface="Calibri" pitchFamily="34" charset="0"/>
              </a:rPr>
              <a:t> business development </a:t>
            </a:r>
            <a:r>
              <a:rPr lang="en-GB" sz="2500" dirty="0">
                <a:latin typeface="Calibri" pitchFamily="34" charset="0"/>
              </a:rPr>
              <a:t>is a priority for a firm then that should be one of the determining factors in what it takes to succeed at the </a:t>
            </a:r>
            <a:r>
              <a:rPr lang="en-GB" sz="2500" dirty="0" smtClean="0">
                <a:latin typeface="Calibri" pitchFamily="34" charset="0"/>
              </a:rPr>
              <a:t>firm</a:t>
            </a:r>
          </a:p>
          <a:p>
            <a:pPr marL="0" indent="0">
              <a:buNone/>
            </a:pPr>
            <a:endParaRPr lang="en-GB" sz="2500" dirty="0">
              <a:latin typeface="Calibri" pitchFamily="34" charset="0"/>
            </a:endParaRPr>
          </a:p>
          <a:p>
            <a:pPr>
              <a:buFont typeface="Wingdings" panose="05000000000000000000" pitchFamily="2" charset="2"/>
              <a:buChar char="q"/>
            </a:pPr>
            <a:r>
              <a:rPr lang="en-GB" sz="2500" dirty="0">
                <a:latin typeface="Calibri" pitchFamily="34" charset="0"/>
              </a:rPr>
              <a:t>A firm should invest in and reward what it says it values if it is to get the best out of its people  </a:t>
            </a:r>
          </a:p>
          <a:p>
            <a:pPr>
              <a:buFont typeface="Wingdings" pitchFamily="2" charset="2"/>
              <a:buNone/>
            </a:pPr>
            <a:endParaRPr lang="en-US" sz="2700" dirty="0">
              <a:latin typeface="Verdana" pitchFamily="34" charset="0"/>
            </a:endParaRPr>
          </a:p>
        </p:txBody>
      </p:sp>
    </p:spTree>
    <p:extLst>
      <p:ext uri="{BB962C8B-B14F-4D97-AF65-F5344CB8AC3E}">
        <p14:creationId xmlns:p14="http://schemas.microsoft.com/office/powerpoint/2010/main" val="4002383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252</TotalTime>
  <Words>1545</Words>
  <Application>Microsoft Office PowerPoint</Application>
  <PresentationFormat>On-screen Show (4:3)</PresentationFormat>
  <Paragraphs>211</Paragraphs>
  <Slides>29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Adjacency</vt:lpstr>
      <vt:lpstr>Slide</vt:lpstr>
      <vt:lpstr>Partner reward – a help or a hindrance to effective business development?</vt:lpstr>
      <vt:lpstr>For law firms now and in the future ....</vt:lpstr>
      <vt:lpstr>Competing as a law firm is a requirement for long term success</vt:lpstr>
      <vt:lpstr>  An appropriate reward system is strategic and should be seen as a component part of achieving competitive advantage  over rivals  </vt:lpstr>
      <vt:lpstr>What does it presently take to succeed at your firm?</vt:lpstr>
      <vt:lpstr>Unlike in this firm</vt:lpstr>
      <vt:lpstr>A silo culture</vt:lpstr>
      <vt:lpstr>Compare with this firm</vt:lpstr>
      <vt:lpstr>What does it take to succeed at your firm?</vt:lpstr>
      <vt:lpstr>Is EFFECTIVE business development a priority for you?</vt:lpstr>
      <vt:lpstr>A firm’s people will need to know what it will take for them to succeed in relation to business development  </vt:lpstr>
      <vt:lpstr>Objectives of reward system to encourage more effective business development?  </vt:lpstr>
      <vt:lpstr>Elements of performance-based reward?</vt:lpstr>
      <vt:lpstr>Developing performance criteria </vt:lpstr>
      <vt:lpstr>Developing reward criteria</vt:lpstr>
      <vt:lpstr>For example, start with a client relationships, business development &amp; marketing online self analysis</vt:lpstr>
      <vt:lpstr>self analysis, continued</vt:lpstr>
      <vt:lpstr>How can you evaluate effective business development? </vt:lpstr>
      <vt:lpstr>360 degree (all round) feedback</vt:lpstr>
      <vt:lpstr>Online questionnaire on client relationships, business development &amp; marketing</vt:lpstr>
      <vt:lpstr>“Those who contribute the most to the overall success of the office are the most highly rewarded. Notice that this does not suggest what the pay scheme should be. The determining factor is just whether the people think it rewards the right people.”  David Maister</vt:lpstr>
      <vt:lpstr>360 degree (all round) feedback</vt:lpstr>
      <vt:lpstr>A typical 360° performance development review process</vt:lpstr>
      <vt:lpstr>Advantages of 360 degree (all round) feedback to evaluate performance</vt:lpstr>
      <vt:lpstr>How to introduce a 360° feedback performance development review  process</vt:lpstr>
      <vt:lpstr>Evaluation of performance and deciding on rewards - who decides? </vt:lpstr>
      <vt:lpstr>Reward – methods of decision making and allocation?</vt:lpstr>
      <vt:lpstr>A final thought …</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 reward – a help or a hindrance to effective business development?</dc:title>
  <dc:creator>Peter</dc:creator>
  <cp:lastModifiedBy>Peter</cp:lastModifiedBy>
  <cp:revision>31</cp:revision>
  <dcterms:created xsi:type="dcterms:W3CDTF">2014-09-19T13:49:11Z</dcterms:created>
  <dcterms:modified xsi:type="dcterms:W3CDTF">2014-09-21T18:03:52Z</dcterms:modified>
</cp:coreProperties>
</file>